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330" r:id="rId4"/>
    <p:sldId id="331" r:id="rId5"/>
    <p:sldId id="332" r:id="rId6"/>
    <p:sldId id="333" r:id="rId7"/>
    <p:sldId id="336" r:id="rId8"/>
    <p:sldId id="337" r:id="rId9"/>
    <p:sldId id="338" r:id="rId10"/>
    <p:sldId id="339" r:id="rId11"/>
    <p:sldId id="340" r:id="rId12"/>
    <p:sldId id="341" r:id="rId13"/>
    <p:sldId id="335" r:id="rId14"/>
    <p:sldId id="342" r:id="rId15"/>
    <p:sldId id="343" r:id="rId16"/>
    <p:sldId id="344" r:id="rId17"/>
    <p:sldId id="345" r:id="rId18"/>
    <p:sldId id="347" r:id="rId19"/>
    <p:sldId id="348" r:id="rId20"/>
    <p:sldId id="357" r:id="rId21"/>
    <p:sldId id="349" r:id="rId22"/>
    <p:sldId id="350" r:id="rId23"/>
    <p:sldId id="359" r:id="rId24"/>
    <p:sldId id="358" r:id="rId25"/>
    <p:sldId id="351" r:id="rId26"/>
    <p:sldId id="352" r:id="rId27"/>
    <p:sldId id="353" r:id="rId28"/>
    <p:sldId id="354" r:id="rId29"/>
    <p:sldId id="355" r:id="rId30"/>
    <p:sldId id="356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5" r:id="rId51"/>
    <p:sldId id="281" r:id="rId52"/>
    <p:sldId id="282" r:id="rId53"/>
    <p:sldId id="284" r:id="rId54"/>
    <p:sldId id="286" r:id="rId55"/>
    <p:sldId id="289" r:id="rId56"/>
    <p:sldId id="290" r:id="rId57"/>
    <p:sldId id="291" r:id="rId58"/>
    <p:sldId id="292" r:id="rId59"/>
    <p:sldId id="295" r:id="rId60"/>
    <p:sldId id="293" r:id="rId61"/>
    <p:sldId id="294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6" r:id="rId92"/>
    <p:sldId id="325" r:id="rId93"/>
    <p:sldId id="327" r:id="rId94"/>
    <p:sldId id="361" r:id="rId95"/>
    <p:sldId id="328" r:id="rId96"/>
    <p:sldId id="329" r:id="rId97"/>
    <p:sldId id="260" r:id="rId98"/>
    <p:sldId id="360" r:id="rId9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692AA2"/>
    <a:srgbClr val="CC3300"/>
    <a:srgbClr val="FF0000"/>
    <a:srgbClr val="C60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6000" autoAdjust="0"/>
  </p:normalViewPr>
  <p:slideViewPr>
    <p:cSldViewPr>
      <p:cViewPr varScale="1">
        <p:scale>
          <a:sx n="64" d="100"/>
          <a:sy n="64" d="100"/>
        </p:scale>
        <p:origin x="138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15132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卡西斯基法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74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720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3CE8E08B-14DE-4B4F-A645-E91733772A7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r>
              <a:rPr lang="zh-CN" altLang="en-US"/>
              <a:t>讲课教师：张立江</a:t>
            </a:r>
          </a:p>
          <a:p>
            <a:endParaRPr lang="zh-CN" altLang="en-US"/>
          </a:p>
          <a:p>
            <a:r>
              <a:rPr lang="en-US" altLang="zh-CN"/>
              <a:t>E-mail</a:t>
            </a:r>
            <a:r>
              <a:rPr lang="zh-CN" altLang="en-US"/>
              <a:t>：</a:t>
            </a:r>
            <a:r>
              <a:rPr lang="en-US" altLang="zh-CN"/>
              <a:t>zhanglijaing@cumt.edu.cn</a:t>
            </a:r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80026F-CB94-4072-A0E6-9A08E578288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31E37D-B95B-4201-B2DE-777CF33EBD3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37518B-C6F3-4611-9FDB-C6FF2C9AB0A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7EFD3C-5B76-4F19-B9CF-E9F0854013B1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93550E-308F-4031-8D4C-70438D76071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C1017-7D1F-4A06-A92B-A7EEF3D354F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77454-8244-4E35-A8F6-9D1200A03D71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B510B0-B37C-4C43-87AD-B33277B8C9C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49621-38BF-46FD-9022-0C13F65DB9B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8A9512-F2A3-4DF6-899C-DAE447CB820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3E3A9A6-2F29-4B13-9FC1-BF44C328300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4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wmf"/><Relationship Id="rId20" Type="http://schemas.openxmlformats.org/officeDocument/2006/relationships/image" Target="../media/image4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5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6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115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89.pn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8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7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9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76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7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7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79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8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2.png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81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006FAB2F-9195-419B-B452-53BE5C4119B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133600"/>
            <a:ext cx="7086600" cy="1470025"/>
          </a:xfrm>
        </p:spPr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信息安全与密码学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4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4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2</a:t>
            </a:r>
            <a:r>
              <a:rPr lang="zh-CN" altLang="en-US" sz="44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章：经典密码学</a:t>
            </a:r>
            <a:endParaRPr lang="zh-CN" altLang="en-US" sz="44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962400"/>
            <a:ext cx="6705600" cy="838200"/>
          </a:xfrm>
        </p:spPr>
        <p:txBody>
          <a:bodyPr/>
          <a:lstStyle/>
          <a:p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E952-946B-4D16-B52D-4478BDBA0EC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590800" y="0"/>
            <a:ext cx="3505200" cy="2819400"/>
            <a:chOff x="838200" y="2133600"/>
            <a:chExt cx="3505200" cy="2819400"/>
          </a:xfrm>
        </p:grpSpPr>
        <p:sp>
          <p:nvSpPr>
            <p:cNvPr id="7" name="矩形 6"/>
            <p:cNvSpPr/>
            <p:nvPr/>
          </p:nvSpPr>
          <p:spPr bwMode="auto">
            <a:xfrm>
              <a:off x="838200" y="2133600"/>
              <a:ext cx="3505200" cy="2819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914400" y="22098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r</a:t>
              </a:r>
              <a:r>
                <a:rPr kumimoji="0" lang="en-US" altLang="zh-CN" sz="24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</a:t>
              </a:r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=a       r</a:t>
              </a:r>
              <a:r>
                <a:rPr kumimoji="0" lang="en-US" altLang="zh-CN" sz="24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=b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352800" y="22860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r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914400" y="28194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smtClean="0"/>
                <a:t>r</a:t>
              </a:r>
              <a:r>
                <a:rPr lang="en-US" altLang="zh-CN" sz="2400" baseline="-25000" smtClean="0"/>
                <a:t>1                 </a:t>
              </a:r>
              <a:r>
                <a:rPr lang="en-US" altLang="zh-CN" sz="2400" smtClean="0"/>
                <a:t>r</a:t>
              </a:r>
              <a:r>
                <a:rPr lang="en-US" altLang="zh-CN" sz="2400" baseline="-2500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352800" y="28956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r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352800" y="38862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0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14400" y="4495800"/>
              <a:ext cx="2286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zh-C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r</a:t>
              </a:r>
              <a:r>
                <a:rPr kumimoji="0" lang="en-US" altLang="zh-CN" sz="24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                  </a:t>
              </a:r>
              <a:r>
                <a:rPr lang="en-US" altLang="zh-CN" sz="2400" dirty="0" smtClean="0"/>
                <a:t>0</a:t>
              </a:r>
              <a:endParaRPr kumimoji="0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14" name="肘形连接符 13"/>
            <p:cNvCxnSpPr/>
            <p:nvPr/>
          </p:nvCxnSpPr>
          <p:spPr bwMode="auto">
            <a:xfrm rot="10800000" flipV="1">
              <a:off x="1219200" y="24384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/>
            <p:nvPr/>
          </p:nvCxnSpPr>
          <p:spPr bwMode="auto">
            <a:xfrm rot="10800000" flipV="1">
              <a:off x="2362200" y="2514600"/>
              <a:ext cx="13716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81200" y="3276600"/>
              <a:ext cx="2286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 smtClean="0"/>
                <a:t>……</a:t>
              </a:r>
              <a:endParaRPr lang="zh-CN" altLang="en-US" sz="3000" dirty="0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914400" y="38100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smtClean="0"/>
                <a:t>r</a:t>
              </a:r>
              <a:r>
                <a:rPr lang="en-US" altLang="zh-CN" sz="2400" baseline="-25000" smtClean="0"/>
                <a:t>1                 </a:t>
              </a:r>
              <a:r>
                <a:rPr lang="en-US" altLang="zh-CN" sz="2400" smtClean="0"/>
                <a:t>r</a:t>
              </a:r>
              <a:r>
                <a:rPr lang="en-US" altLang="zh-CN" sz="2400" baseline="-2500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18" name="肘形连接符 17"/>
            <p:cNvCxnSpPr/>
            <p:nvPr/>
          </p:nvCxnSpPr>
          <p:spPr bwMode="auto">
            <a:xfrm rot="10800000" flipV="1">
              <a:off x="1219200" y="40386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/>
            <p:nvPr/>
          </p:nvCxnSpPr>
          <p:spPr bwMode="auto">
            <a:xfrm rot="10800000" flipV="1">
              <a:off x="2362200" y="4114800"/>
              <a:ext cx="13716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724400" y="3048000"/>
            <a:ext cx="3505200" cy="2819400"/>
            <a:chOff x="838200" y="2133600"/>
            <a:chExt cx="3505200" cy="2819400"/>
          </a:xfrm>
        </p:grpSpPr>
        <p:sp>
          <p:nvSpPr>
            <p:cNvPr id="22" name="矩形 21"/>
            <p:cNvSpPr/>
            <p:nvPr/>
          </p:nvSpPr>
          <p:spPr bwMode="auto">
            <a:xfrm>
              <a:off x="838200" y="2133600"/>
              <a:ext cx="3505200" cy="2819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914400" y="22098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t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=0       t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=1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352800" y="22860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t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914400" y="28194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dirty="0" smtClean="0"/>
                <a:t>t</a:t>
              </a:r>
              <a:r>
                <a:rPr lang="en-US" altLang="zh-CN" sz="2400" baseline="-25000" dirty="0" smtClean="0"/>
                <a:t>1                 </a:t>
              </a:r>
              <a:r>
                <a:rPr lang="en-US" altLang="zh-CN" sz="2400" dirty="0" smtClean="0"/>
                <a:t>t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352800" y="28956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t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3352800" y="38862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t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914400" y="4495800"/>
              <a:ext cx="2286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t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                  </a:t>
              </a:r>
              <a:r>
                <a:rPr lang="en-US" altLang="zh-CN" sz="2400" dirty="0" smtClean="0"/>
                <a:t>t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29" name="肘形连接符 28"/>
            <p:cNvCxnSpPr/>
            <p:nvPr/>
          </p:nvCxnSpPr>
          <p:spPr bwMode="auto">
            <a:xfrm rot="10800000" flipV="1">
              <a:off x="1219200" y="24384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/>
            <p:nvPr/>
          </p:nvCxnSpPr>
          <p:spPr bwMode="auto">
            <a:xfrm rot="10800000" flipV="1">
              <a:off x="2362200" y="2514600"/>
              <a:ext cx="13716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981200" y="3276600"/>
              <a:ext cx="2286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 smtClean="0"/>
                <a:t>……</a:t>
              </a:r>
              <a:endParaRPr lang="zh-CN" altLang="en-US" sz="3000" dirty="0"/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914400" y="38100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dirty="0" smtClean="0"/>
                <a:t>t</a:t>
              </a:r>
              <a:r>
                <a:rPr lang="en-US" altLang="zh-CN" sz="2400" baseline="-25000" dirty="0" smtClean="0"/>
                <a:t>1                 </a:t>
              </a:r>
              <a:r>
                <a:rPr lang="en-US" altLang="zh-CN" sz="2400" dirty="0" smtClean="0"/>
                <a:t>t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33" name="肘形连接符 32"/>
            <p:cNvCxnSpPr/>
            <p:nvPr/>
          </p:nvCxnSpPr>
          <p:spPr bwMode="auto">
            <a:xfrm rot="10800000" flipV="1">
              <a:off x="1219200" y="40386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/>
            <p:nvPr/>
          </p:nvCxnSpPr>
          <p:spPr bwMode="auto">
            <a:xfrm rot="10800000" flipV="1">
              <a:off x="2362200" y="4114800"/>
              <a:ext cx="13716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609600" y="3048000"/>
            <a:ext cx="3505200" cy="2819400"/>
            <a:chOff x="838200" y="2133600"/>
            <a:chExt cx="3505200" cy="2819400"/>
          </a:xfrm>
        </p:grpSpPr>
        <p:sp>
          <p:nvSpPr>
            <p:cNvPr id="50" name="矩形 49"/>
            <p:cNvSpPr/>
            <p:nvPr/>
          </p:nvSpPr>
          <p:spPr bwMode="auto">
            <a:xfrm>
              <a:off x="838200" y="2133600"/>
              <a:ext cx="3505200" cy="2819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914400" y="22098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s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=1       s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=0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3352800" y="22860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s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914400" y="28194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dirty="0" smtClean="0"/>
                <a:t>s</a:t>
              </a:r>
              <a:r>
                <a:rPr lang="en-US" altLang="zh-CN" sz="2400" baseline="-25000" dirty="0" smtClean="0"/>
                <a:t>1                 </a:t>
              </a:r>
              <a:r>
                <a:rPr lang="en-US" altLang="zh-CN" sz="2400" dirty="0" smtClean="0"/>
                <a:t>s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3352800" y="28956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s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352800" y="3886200"/>
              <a:ext cx="914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s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914400" y="4495800"/>
              <a:ext cx="2286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s</a:t>
              </a:r>
              <a:r>
                <a: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1                  </a:t>
              </a:r>
              <a:r>
                <a:rPr lang="en-US" altLang="zh-CN" sz="2400" dirty="0" smtClean="0"/>
                <a:t>s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57" name="肘形连接符 56"/>
            <p:cNvCxnSpPr/>
            <p:nvPr/>
          </p:nvCxnSpPr>
          <p:spPr bwMode="auto">
            <a:xfrm rot="10800000" flipV="1">
              <a:off x="1219200" y="24384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 bwMode="auto">
            <a:xfrm rot="10800000" flipV="1">
              <a:off x="2514600" y="2514600"/>
              <a:ext cx="12192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981200" y="3276600"/>
              <a:ext cx="2286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 smtClean="0"/>
                <a:t>……</a:t>
              </a:r>
              <a:endParaRPr lang="zh-CN" altLang="en-US" sz="3000" dirty="0"/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914400" y="3810000"/>
              <a:ext cx="2286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400" dirty="0" smtClean="0"/>
                <a:t>s</a:t>
              </a:r>
              <a:r>
                <a:rPr lang="en-US" altLang="zh-CN" sz="2400" baseline="-25000" dirty="0" smtClean="0"/>
                <a:t>1                 </a:t>
              </a:r>
              <a:r>
                <a:rPr lang="en-US" altLang="zh-CN" sz="2400" dirty="0" smtClean="0"/>
                <a:t>s</a:t>
              </a:r>
              <a:r>
                <a:rPr lang="en-US" altLang="zh-CN" sz="2400" baseline="-25000" dirty="0" smtClean="0"/>
                <a:t>2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61" name="肘形连接符 60"/>
            <p:cNvCxnSpPr/>
            <p:nvPr/>
          </p:nvCxnSpPr>
          <p:spPr bwMode="auto">
            <a:xfrm rot="10800000" flipV="1">
              <a:off x="1219200" y="4038600"/>
              <a:ext cx="914400" cy="685800"/>
            </a:xfrm>
            <a:prstGeom prst="bentConnector3">
              <a:avLst>
                <a:gd name="adj1" fmla="val 34722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肘形连接符 61"/>
            <p:cNvCxnSpPr/>
            <p:nvPr/>
          </p:nvCxnSpPr>
          <p:spPr bwMode="auto">
            <a:xfrm rot="10800000" flipV="1">
              <a:off x="2590800" y="4114800"/>
              <a:ext cx="1143000" cy="6096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1143000" y="59436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s=s</a:t>
            </a:r>
            <a:r>
              <a:rPr lang="en-US" altLang="zh-CN" sz="2800" b="1" baseline="-25000" dirty="0" smtClean="0">
                <a:solidFill>
                  <a:srgbClr val="FF0000"/>
                </a:solidFill>
              </a:rPr>
              <a:t>1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29200" y="5867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t=t</a:t>
            </a:r>
            <a:r>
              <a:rPr lang="en-US" altLang="zh-CN" sz="2800" b="1" baseline="-25000" dirty="0" smtClean="0">
                <a:solidFill>
                  <a:srgbClr val="FF0000"/>
                </a:solidFill>
              </a:rPr>
              <a:t>1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0" y="1219200"/>
            <a:ext cx="2362200" cy="4267200"/>
          </a:xfrm>
        </p:spPr>
        <p:txBody>
          <a:bodyPr/>
          <a:lstStyle/>
          <a:p>
            <a:r>
              <a:rPr lang="zh-CN" altLang="en-US" dirty="0" smtClean="0"/>
              <a:t>扩展</a:t>
            </a:r>
            <a:r>
              <a:rPr lang="en-US" altLang="zh-CN" dirty="0" smtClean="0"/>
              <a:t>Euclidean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8F3D-4050-439C-B104-286479DC08D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 bwMode="auto">
              <a:xfrm>
                <a:off x="381000" y="228600"/>
                <a:ext cx="5867400" cy="6324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𝑎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𝑏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   // </m:t>
                      </m:r>
                      <m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初始化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𝑠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1;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𝑠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0;  // </m:t>
                      </m:r>
                      <m:r>
                        <a:rPr lang="zh-CN" altLang="en-US" sz="2400" i="1" dirty="0" smtClean="0">
                          <a:latin typeface="Cambria Math"/>
                          <a:sym typeface="Wingdings" pitchFamily="2" charset="2"/>
                        </a:rPr>
                        <m:t>初始化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0;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1;   // </m:t>
                      </m:r>
                      <m:r>
                        <a:rPr lang="zh-CN" altLang="en-US" sz="2400" i="1" dirty="0" smtClean="0">
                          <a:latin typeface="Cambria Math"/>
                          <a:sym typeface="Wingdings" pitchFamily="2" charset="2"/>
                        </a:rPr>
                        <m:t>初始化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𝑤h𝑖𝑙𝑒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(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&gt;0)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{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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/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endParaRPr lang="en-US" altLang="zh-CN" sz="2400" dirty="0" smtClean="0"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  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−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𝑞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∗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endParaRPr lang="en-US" altLang="zh-CN" sz="2400" dirty="0" smtClean="0"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−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∗</m:t>
                      </m:r>
                      <m:r>
                        <a:rPr lang="en-US" altLang="zh-CN" sz="2400" b="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endParaRPr lang="en-US" altLang="zh-CN" sz="2400" dirty="0" smtClean="0"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−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∗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;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}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gcd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⁡(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𝑎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,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𝑏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)=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𝑠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𝑡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228600"/>
                <a:ext cx="5867400" cy="6324600"/>
              </a:xfrm>
              <a:prstGeom prst="rect">
                <a:avLst/>
              </a:prstGeom>
              <a:blipFill rotWithShape="1">
                <a:blip r:embed="rId2"/>
                <a:stretch>
                  <a:fillRect l="-830" b="-962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0200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例：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=161;</m:t>
                    </m:r>
                    <m:r>
                      <a:rPr lang="en-US" altLang="zh-CN" i="1" dirty="0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=28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err="1" smtClean="0">
                        <a:latin typeface="Cambria Math"/>
                      </a:rPr>
                      <m:t>𝑎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以及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的值使得</a:t>
                </a:r>
                <a:r>
                  <a:rPr lang="en-US" altLang="zh-CN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𝑠𝑎</m:t>
                    </m:r>
                    <m:r>
                      <a:rPr lang="en-US" altLang="zh-CN" i="1" dirty="0" smtClean="0">
                        <a:latin typeface="Cambria Math"/>
                      </a:rPr>
                      <m:t>+</m:t>
                    </m:r>
                    <m:r>
                      <a:rPr lang="en-US" altLang="zh-CN" i="1" dirty="0" smtClean="0">
                        <a:latin typeface="Cambria Math"/>
                      </a:rPr>
                      <m:t>𝑡𝑏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err="1" smtClean="0">
                        <a:latin typeface="Cambria Math"/>
                      </a:rPr>
                      <m:t>𝑎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练习：求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⁡(737,635)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与</m:t>
                    </m:r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的值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0200"/>
                <a:ext cx="8229600" cy="4495800"/>
              </a:xfrm>
              <a:blipFill rotWithShape="1">
                <a:blip r:embed="rId2"/>
                <a:stretch>
                  <a:fillRect l="-1333" t="-1764" b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E24A-FBDC-48D2-8938-B680A81E06F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610176"/>
                  </p:ext>
                </p:extLst>
              </p:nvPr>
            </p:nvGraphicFramePr>
            <p:xfrm>
              <a:off x="1066800" y="2667000"/>
              <a:ext cx="5943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97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01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4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91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 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i="1" baseline="-250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161    28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1      0  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0      1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28      21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0       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1       −5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21       7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1       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−5        6 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𝟕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   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8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   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𝟔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     −23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610176"/>
                  </p:ext>
                </p:extLst>
              </p:nvPr>
            </p:nvGraphicFramePr>
            <p:xfrm>
              <a:off x="1066800" y="2667000"/>
              <a:ext cx="5943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9726"/>
                    <a:gridCol w="1580127"/>
                    <a:gridCol w="1594625"/>
                    <a:gridCol w="1609122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1538" r="-41315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3359" t="-1538" r="-20308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71374" t="-1538" r="-10076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69318" t="-1538" b="-40000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101538" r="-41315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3359" t="-101538" r="-2030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71374" t="-101538" r="-10076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69318" t="-101538" b="-30000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201538" r="-4131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3359" t="-201538" r="-20308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71374" t="-201538" r="-1007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69318" t="-201538" b="-20000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1538" r="-41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3359" t="-301538" r="-20308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71374" t="-301538" r="-10076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69318" t="-301538" b="-10000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3359" t="-401538" r="-2030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71374" t="-401538" r="-100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69318" t="-4015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0" y="4800600"/>
                <a:ext cx="701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/>
                        </a:rPr>
                        <m:t>gcd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⁡(161,28) = 7 = (−1)∗161+6∗28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800600"/>
                <a:ext cx="70104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素数</a:t>
            </a:r>
            <a:r>
              <a:rPr lang="en-US" altLang="zh-CN" b="1" smtClean="0">
                <a:solidFill>
                  <a:srgbClr val="FF0000"/>
                </a:solidFill>
              </a:rPr>
              <a:t>(prime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与合数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B8FE-8E5E-4D17-B51C-F135B8FE59F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87313" y="2667000"/>
          <a:ext cx="88280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36" name="Equation" r:id="rId3" imgW="3733560" imgH="444240" progId="Equation.DSMT4">
                  <p:embed/>
                </p:oleObj>
              </mc:Choice>
              <mc:Fallback>
                <p:oleObj name="Equation" r:id="rId3" imgW="373356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3" y="2667000"/>
                        <a:ext cx="8828087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36" name="Object 1024"/>
          <p:cNvGraphicFramePr>
            <a:graphicFrameLocks noChangeAspect="1"/>
          </p:cNvGraphicFramePr>
          <p:nvPr/>
        </p:nvGraphicFramePr>
        <p:xfrm>
          <a:off x="685800" y="4343400"/>
          <a:ext cx="39465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37" name="Equation" r:id="rId5" imgW="1523880" imgH="203040" progId="Equation.DSMT4">
                  <p:embed/>
                </p:oleObj>
              </mc:Choice>
              <mc:Fallback>
                <p:oleObj name="Equation" r:id="rId5" imgW="1523880" imgH="203040" progId="Equation.DSMT4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3400"/>
                        <a:ext cx="39465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模运算与同余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模算符（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mod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err="1" smtClean="0">
                        <a:latin typeface="Cambria Math"/>
                      </a:rPr>
                      <m:t>+</m:t>
                    </m:r>
                    <m:r>
                      <a:rPr lang="en-US" altLang="zh-CN" i="1" dirty="0" err="1" smtClean="0"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zh-CN" altLang="en-US" i="1" dirty="0" smtClean="0">
                        <a:latin typeface="Cambria Math"/>
                      </a:rPr>
                      <m:t>（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latin typeface="Cambria Math"/>
                      </a:rPr>
                      <m:t>&gt;=0</m:t>
                    </m:r>
                    <m:r>
                      <a:rPr lang="zh-CN" altLang="en-US" i="1" dirty="0" smtClean="0">
                        <a:latin typeface="Cambria Math"/>
                      </a:rPr>
                      <m:t>）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则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𝒓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 smtClean="0"/>
                  <a:t>例子：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𝟐𝟕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𝟑𝟔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𝟏𝟐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𝟏𝟖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𝟏𝟒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𝟏𝟎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CDB99-69F2-4038-B48A-C0705E34E7F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654A-2B6D-4747-985B-0FD3BD96B12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graphicFrame>
        <p:nvGraphicFramePr>
          <p:cNvPr id="208898" name="Object 2"/>
          <p:cNvGraphicFramePr>
            <a:graphicFrameLocks noChangeAspect="1"/>
          </p:cNvGraphicFramePr>
          <p:nvPr/>
        </p:nvGraphicFramePr>
        <p:xfrm>
          <a:off x="836613" y="1752600"/>
          <a:ext cx="6935787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57" name="Equation" r:id="rId3" imgW="2895480" imgH="1155600" progId="Equation.DSMT4">
                  <p:embed/>
                </p:oleObj>
              </mc:Choice>
              <mc:Fallback>
                <p:oleObj name="Equation" r:id="rId3" imgW="2895480" imgH="1155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1752600"/>
                        <a:ext cx="6935787" cy="276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899" name="Object 3"/>
          <p:cNvGraphicFramePr>
            <a:graphicFrameLocks noChangeAspect="1"/>
          </p:cNvGraphicFramePr>
          <p:nvPr/>
        </p:nvGraphicFramePr>
        <p:xfrm>
          <a:off x="838200" y="4800600"/>
          <a:ext cx="61722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58" name="Equation" r:id="rId5" imgW="2565360" imgH="215640" progId="Equation.DSMT4">
                  <p:embed/>
                </p:oleObj>
              </mc:Choice>
              <mc:Fallback>
                <p:oleObj name="Equation" r:id="rId5" imgW="256536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61722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1600200" y="5562600"/>
          <a:ext cx="57150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59" name="Equation" r:id="rId7" imgW="2374560" imgH="215640" progId="Equation.DSMT4">
                  <p:embed/>
                </p:oleObj>
              </mc:Choice>
              <mc:Fallback>
                <p:oleObj name="Equation" r:id="rId7" imgW="2374560" imgH="215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562600"/>
                        <a:ext cx="57150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同余的性质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5130-3AFF-4CD1-A110-CDB9FD45CDC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811213" y="1828800"/>
          <a:ext cx="7521575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28" name="Equation" r:id="rId3" imgW="2920680" imgH="672840" progId="Equation.DSMT4">
                  <p:embed/>
                </p:oleObj>
              </mc:Choice>
              <mc:Fallback>
                <p:oleObj name="Equation" r:id="rId3" imgW="2920680" imgH="6728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1828800"/>
                        <a:ext cx="7521575" cy="160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2" name="Object 2"/>
          <p:cNvGraphicFramePr>
            <a:graphicFrameLocks noChangeAspect="1"/>
          </p:cNvGraphicFramePr>
          <p:nvPr/>
        </p:nvGraphicFramePr>
        <p:xfrm>
          <a:off x="838200" y="3581400"/>
          <a:ext cx="7380287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29" name="Equation" r:id="rId5" imgW="3149280" imgH="1155600" progId="Equation.DSMT4">
                  <p:embed/>
                </p:oleObj>
              </mc:Choice>
              <mc:Fallback>
                <p:oleObj name="Equation" r:id="rId5" imgW="3149280" imgH="1155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81400"/>
                        <a:ext cx="7380287" cy="271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8262F-40C6-4376-AB58-F006789EFF9C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graphicFrame>
        <p:nvGraphicFramePr>
          <p:cNvPr id="143363" name="Object 3"/>
          <p:cNvGraphicFramePr>
            <a:graphicFrameLocks noChangeAspect="1"/>
          </p:cNvGraphicFramePr>
          <p:nvPr/>
        </p:nvGraphicFramePr>
        <p:xfrm>
          <a:off x="1066800" y="1905000"/>
          <a:ext cx="69850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52" name="Equation" r:id="rId3" imgW="2793960" imgH="431640" progId="Equation.DSMT4">
                  <p:embed/>
                </p:oleObj>
              </mc:Choice>
              <mc:Fallback>
                <p:oleObj name="Equation" r:id="rId3" imgW="279396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05000"/>
                        <a:ext cx="6985000" cy="1042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" name="Object 2"/>
          <p:cNvGraphicFramePr>
            <a:graphicFrameLocks noChangeAspect="1"/>
          </p:cNvGraphicFramePr>
          <p:nvPr/>
        </p:nvGraphicFramePr>
        <p:xfrm>
          <a:off x="1036638" y="3429000"/>
          <a:ext cx="7116762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53" name="Equation" r:id="rId5" imgW="2958840" imgH="1168200" progId="Equation.DSMT4">
                  <p:embed/>
                </p:oleObj>
              </mc:Choice>
              <mc:Fallback>
                <p:oleObj name="Equation" r:id="rId5" imgW="2958840" imgH="1168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3429000"/>
                        <a:ext cx="7116762" cy="2719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latin typeface="宋体" charset="-122"/>
              </a:rPr>
              <a:t>剩余类及完全剩余系</a:t>
            </a:r>
            <a:endParaRPr lang="zh-CN" altLang="en-US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57200" y="2057400"/>
          <a:ext cx="784860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29" name="Equation" r:id="rId3" imgW="3263760" imgH="431640" progId="Equation.DSMT4">
                  <p:embed/>
                </p:oleObj>
              </mc:Choice>
              <mc:Fallback>
                <p:oleObj name="Equation" r:id="rId3" imgW="326376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57400"/>
                        <a:ext cx="784860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1219200" y="3276600"/>
          <a:ext cx="586740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30" name="Equation" r:id="rId5" imgW="2438280" imgH="457200" progId="Equation.DSMT4">
                  <p:embed/>
                </p:oleObj>
              </mc:Choice>
              <mc:Fallback>
                <p:oleObj name="Equation" r:id="rId5" imgW="243828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76600"/>
                        <a:ext cx="586740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990600" y="4495800"/>
          <a:ext cx="34290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31" name="Equation" r:id="rId7" imgW="1422360" imgH="228600" progId="Equation.DSMT4">
                  <p:embed/>
                </p:oleObj>
              </mc:Choice>
              <mc:Fallback>
                <p:oleObj name="Equation" r:id="rId7" imgW="14223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95800"/>
                        <a:ext cx="34290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6DAC-C4C9-400B-879F-2A4B76B5641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190921"/>
              </p:ext>
            </p:extLst>
          </p:nvPr>
        </p:nvGraphicFramePr>
        <p:xfrm>
          <a:off x="914400" y="1447800"/>
          <a:ext cx="7162800" cy="25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00" name="Equation" r:id="rId3" imgW="3238200" imgH="1168200" progId="Equation.DSMT4">
                  <p:embed/>
                </p:oleObj>
              </mc:Choice>
              <mc:Fallback>
                <p:oleObj name="Equation" r:id="rId3" imgW="3238200" imgH="1168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7162800" cy="2582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951325"/>
              </p:ext>
            </p:extLst>
          </p:nvPr>
        </p:nvGraphicFramePr>
        <p:xfrm>
          <a:off x="1219200" y="4038600"/>
          <a:ext cx="7162800" cy="2452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01" name="Equation" r:id="rId5" imgW="3377880" imgH="1155600" progId="Equation.DSMT4">
                  <p:embed/>
                </p:oleObj>
              </mc:Choice>
              <mc:Fallback>
                <p:oleObj name="Equation" r:id="rId5" imgW="3377880" imgH="1155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038600"/>
                        <a:ext cx="7162800" cy="24527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5625-9EBB-4E3E-B84C-8E373DDA3AF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A850-0409-4EA2-9607-F0F5A6DEF27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2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2306638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31242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916238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2382838"/>
            <a:ext cx="365516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zh-CN" altLang="en-US" sz="2400" dirty="0" smtClean="0"/>
              <a:t>经典密码体制定义和分类 </a:t>
            </a: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40506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2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7338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2667000" y="3200400"/>
            <a:ext cx="2031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替换密码体制</a:t>
            </a:r>
            <a:endParaRPr lang="zh-CN" altLang="en-US" sz="2400" dirty="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2226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3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40163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800600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44958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67000" y="4092575"/>
            <a:ext cx="2031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置换密码体制</a:t>
            </a:r>
            <a:endParaRPr lang="zh-CN" altLang="en-US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41148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4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543242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2667000" y="48768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古典密码的统计分析</a:t>
            </a:r>
            <a:endParaRPr lang="en-US" altLang="zh-CN" sz="2400" dirty="0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899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05000" y="5508625"/>
            <a:ext cx="4572000" cy="687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20738" lvl="1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sz="1800" b="1" dirty="0" smtClean="0"/>
              <a:t> 单表替代密码分析</a:t>
            </a:r>
          </a:p>
          <a:p>
            <a:pPr marL="820738" lvl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sz="1800" b="1" dirty="0" smtClean="0"/>
              <a:t>  多表替代密码分析</a:t>
            </a:r>
            <a:endParaRPr lang="zh-CN" altLang="en-US" sz="1800" b="1" dirty="0"/>
          </a:p>
        </p:txBody>
      </p:sp>
      <p:grpSp>
        <p:nvGrpSpPr>
          <p:cNvPr id="35" name="Group 3"/>
          <p:cNvGrpSpPr>
            <a:grpSpLocks/>
          </p:cNvGrpSpPr>
          <p:nvPr/>
        </p:nvGrpSpPr>
        <p:grpSpPr bwMode="auto">
          <a:xfrm>
            <a:off x="1828800" y="1489076"/>
            <a:ext cx="762000" cy="665162"/>
            <a:chOff x="1110" y="2656"/>
            <a:chExt cx="1549" cy="1351"/>
          </a:xfrm>
        </p:grpSpPr>
        <p:sp>
          <p:nvSpPr>
            <p:cNvPr id="36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" name="Line 11"/>
          <p:cNvSpPr>
            <a:spLocks noChangeShapeType="1"/>
          </p:cNvSpPr>
          <p:nvPr/>
        </p:nvSpPr>
        <p:spPr bwMode="auto">
          <a:xfrm>
            <a:off x="2438400" y="2098676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2667000" y="1565276"/>
            <a:ext cx="2031325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zh-CN" altLang="en-US" sz="2400" dirty="0" smtClean="0"/>
              <a:t>相关数学背景</a:t>
            </a: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gray">
          <a:xfrm>
            <a:off x="2025650" y="1587501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DE-8B6F-419A-ADC7-D0DB8534C49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685800" y="1600200"/>
            <a:ext cx="8458200" cy="1145977"/>
            <a:chOff x="685800" y="1600200"/>
            <a:chExt cx="8458200" cy="1145977"/>
          </a:xfrm>
        </p:grpSpPr>
        <p:cxnSp>
          <p:nvCxnSpPr>
            <p:cNvPr id="8" name="直接箭头连接符 7"/>
            <p:cNvCxnSpPr/>
            <p:nvPr/>
          </p:nvCxnSpPr>
          <p:spPr bwMode="auto">
            <a:xfrm>
              <a:off x="762000" y="2286000"/>
              <a:ext cx="792480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100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整数集</a:t>
              </a:r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rot="5400000">
              <a:off x="4139839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 bwMode="auto">
            <a:xfrm rot="5400000">
              <a:off x="4472348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 bwMode="auto">
            <a:xfrm rot="5400000">
              <a:off x="4804857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 rot="5400000">
              <a:off x="5137366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auto">
            <a:xfrm rot="5400000">
              <a:off x="5469875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auto">
            <a:xfrm rot="5400000">
              <a:off x="580238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 bwMode="auto">
            <a:xfrm rot="5400000">
              <a:off x="3807330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 rot="5400000">
              <a:off x="3474821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auto">
            <a:xfrm rot="5400000">
              <a:off x="3142312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 rot="5400000">
              <a:off x="2809803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 rot="5400000">
              <a:off x="811609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 rot="5400000">
              <a:off x="1561306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 rot="5400000">
              <a:off x="125809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rot="5400000">
              <a:off x="247729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 rot="5400000">
              <a:off x="613489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 bwMode="auto">
            <a:xfrm rot="5400000">
              <a:off x="7811294" y="2285603"/>
              <a:ext cx="228600" cy="158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800" y="2438400"/>
              <a:ext cx="845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          -n   -(n-1)           -5  -4    -3   -2     -1    0     1    2     3      4    5     6                            n-1     n</a:t>
              </a:r>
              <a:endParaRPr lang="zh-CN" altLang="en-US" dirty="0"/>
            </a:p>
          </p:txBody>
        </p:sp>
      </p:grpSp>
      <p:sp>
        <p:nvSpPr>
          <p:cNvPr id="29" name="椭圆 28"/>
          <p:cNvSpPr/>
          <p:nvPr/>
        </p:nvSpPr>
        <p:spPr bwMode="auto">
          <a:xfrm>
            <a:off x="2819400" y="3200400"/>
            <a:ext cx="3200400" cy="2971800"/>
          </a:xfrm>
          <a:prstGeom prst="ellipse">
            <a:avLst/>
          </a:prstGeom>
          <a:solidFill>
            <a:srgbClr val="92D050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3800" y="4191000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/>
              <a:t>完全剩余系</a:t>
            </a:r>
            <a:r>
              <a:rPr lang="en-US" altLang="zh-CN" sz="3000" b="1" dirty="0" smtClean="0"/>
              <a:t>Z</a:t>
            </a:r>
            <a:r>
              <a:rPr lang="en-US" altLang="zh-CN" sz="3000" b="1" baseline="-25000" dirty="0" smtClean="0"/>
              <a:t>n</a:t>
            </a:r>
            <a:endParaRPr lang="zh-CN" altLang="en-US" sz="3000" b="1" baseline="-25000" dirty="0"/>
          </a:p>
        </p:txBody>
      </p:sp>
      <p:cxnSp>
        <p:nvCxnSpPr>
          <p:cNvPr id="31" name="直接连接符 30"/>
          <p:cNvCxnSpPr/>
          <p:nvPr/>
        </p:nvCxnSpPr>
        <p:spPr bwMode="auto">
          <a:xfrm rot="5400000">
            <a:off x="4267994" y="3199606"/>
            <a:ext cx="304800" cy="158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 bwMode="auto">
          <a:xfrm rot="5400000">
            <a:off x="4267994" y="6171406"/>
            <a:ext cx="304800" cy="158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 bwMode="auto">
          <a:xfrm rot="5400000">
            <a:off x="4838700" y="3238500"/>
            <a:ext cx="381000" cy="1524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 bwMode="auto">
          <a:xfrm rot="16200000" flipH="1">
            <a:off x="2819400" y="3657600"/>
            <a:ext cx="381000" cy="3810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 bwMode="auto">
          <a:xfrm rot="10800000" flipV="1">
            <a:off x="5486400" y="3581400"/>
            <a:ext cx="381000" cy="3048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 bwMode="auto">
          <a:xfrm rot="16200000" flipH="1">
            <a:off x="3429000" y="3276600"/>
            <a:ext cx="457200" cy="3048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 bwMode="auto">
          <a:xfrm rot="10800000">
            <a:off x="5715000" y="4343400"/>
            <a:ext cx="533400" cy="158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267200" y="27432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0</a:t>
            </a:r>
            <a:endParaRPr lang="zh-CN" alt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181600" y="28956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791200" y="33528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cxnSp>
        <p:nvCxnSpPr>
          <p:cNvPr id="52" name="直接箭头连接符 51"/>
          <p:cNvCxnSpPr/>
          <p:nvPr/>
        </p:nvCxnSpPr>
        <p:spPr bwMode="auto">
          <a:xfrm>
            <a:off x="6096000" y="3581400"/>
            <a:ext cx="83820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 bwMode="auto">
          <a:xfrm>
            <a:off x="6934200" y="3276600"/>
            <a:ext cx="17526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/>
              <a:t>a ≡ 2 (mod n)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8956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n-1</a:t>
            </a:r>
            <a:endParaRPr lang="zh-CN" alt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2362200" y="32766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n-2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593249"/>
              </p:ext>
            </p:extLst>
          </p:nvPr>
        </p:nvGraphicFramePr>
        <p:xfrm>
          <a:off x="609600" y="1360487"/>
          <a:ext cx="7969250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6" name="Equation" r:id="rId3" imgW="3327120" imgH="672840" progId="Equation.DSMT4">
                  <p:embed/>
                </p:oleObj>
              </mc:Choice>
              <mc:Fallback>
                <p:oleObj name="Equation" r:id="rId3" imgW="3327120" imgH="6728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60487"/>
                        <a:ext cx="7969250" cy="161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086629"/>
              </p:ext>
            </p:extLst>
          </p:nvPr>
        </p:nvGraphicFramePr>
        <p:xfrm>
          <a:off x="533400" y="2971800"/>
          <a:ext cx="693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7" name="Equation" r:id="rId5" imgW="2806560" imgH="431640" progId="Equation.DSMT4">
                  <p:embed/>
                </p:oleObj>
              </mc:Choice>
              <mc:Fallback>
                <p:oleObj name="Equation" r:id="rId5" imgW="280656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971800"/>
                        <a:ext cx="6934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38259"/>
              </p:ext>
            </p:extLst>
          </p:nvPr>
        </p:nvGraphicFramePr>
        <p:xfrm>
          <a:off x="2133600" y="4046537"/>
          <a:ext cx="44958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8" name="Equation" r:id="rId7" imgW="1739880" imgH="203040" progId="Equation.DSMT4">
                  <p:embed/>
                </p:oleObj>
              </mc:Choice>
              <mc:Fallback>
                <p:oleObj name="Equation" r:id="rId7" imgW="1739880" imgH="203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046537"/>
                        <a:ext cx="44958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82093"/>
              </p:ext>
            </p:extLst>
          </p:nvPr>
        </p:nvGraphicFramePr>
        <p:xfrm>
          <a:off x="685800" y="4632325"/>
          <a:ext cx="42672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9" name="Equation" r:id="rId9" imgW="1676160" imgH="215640" progId="Equation.DSMT4">
                  <p:embed/>
                </p:oleObj>
              </mc:Choice>
              <mc:Fallback>
                <p:oleObj name="Equation" r:id="rId9" imgW="1676160" imgH="215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32325"/>
                        <a:ext cx="42672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762000" y="5867400"/>
          <a:ext cx="44196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40" name="Equation" r:id="rId11" imgW="1752480" imgH="203040" progId="Equation.DSMT4">
                  <p:embed/>
                </p:oleObj>
              </mc:Choice>
              <mc:Fallback>
                <p:oleObj name="Equation" r:id="rId11" imgW="175248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867400"/>
                        <a:ext cx="44196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519406"/>
              </p:ext>
            </p:extLst>
          </p:nvPr>
        </p:nvGraphicFramePr>
        <p:xfrm>
          <a:off x="1371600" y="5275262"/>
          <a:ext cx="61722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41" name="Equation" r:id="rId13" imgW="2425680" imgH="203040" progId="Equation.DSMT4">
                  <p:embed/>
                </p:oleObj>
              </mc:Choice>
              <mc:Fallback>
                <p:oleObj name="Equation" r:id="rId13" imgW="2425680" imgH="203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275262"/>
                        <a:ext cx="6172200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C8A7-BD8F-4704-91C1-75C829D55D69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655351"/>
              </p:ext>
            </p:extLst>
          </p:nvPr>
        </p:nvGraphicFramePr>
        <p:xfrm>
          <a:off x="533400" y="990600"/>
          <a:ext cx="7615237" cy="150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4" name="Equation" r:id="rId3" imgW="3403440" imgH="672840" progId="Equation.DSMT4">
                  <p:embed/>
                </p:oleObj>
              </mc:Choice>
              <mc:Fallback>
                <p:oleObj name="Equation" r:id="rId3" imgW="3403440" imgH="6728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90600"/>
                        <a:ext cx="7615237" cy="15050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885403"/>
              </p:ext>
            </p:extLst>
          </p:nvPr>
        </p:nvGraphicFramePr>
        <p:xfrm>
          <a:off x="457200" y="2440803"/>
          <a:ext cx="8001000" cy="152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5" name="Equation" r:id="rId5" imgW="3543120" imgH="672840" progId="Equation.DSMT4">
                  <p:embed/>
                </p:oleObj>
              </mc:Choice>
              <mc:Fallback>
                <p:oleObj name="Equation" r:id="rId5" imgW="3543120" imgH="6728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40803"/>
                        <a:ext cx="8001000" cy="15215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81327"/>
              </p:ext>
            </p:extLst>
          </p:nvPr>
        </p:nvGraphicFramePr>
        <p:xfrm>
          <a:off x="714375" y="3956507"/>
          <a:ext cx="7591425" cy="1529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6" name="Equation" r:id="rId7" imgW="3466800" imgH="698400" progId="Equation.DSMT4">
                  <p:embed/>
                </p:oleObj>
              </mc:Choice>
              <mc:Fallback>
                <p:oleObj name="Equation" r:id="rId7" imgW="3466800" imgH="698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3956507"/>
                        <a:ext cx="7591425" cy="15298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47516"/>
              </p:ext>
            </p:extLst>
          </p:nvPr>
        </p:nvGraphicFramePr>
        <p:xfrm>
          <a:off x="777875" y="5454650"/>
          <a:ext cx="72072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7" name="Equation" r:id="rId9" imgW="3136680" imgH="444240" progId="Equation.DSMT4">
                  <p:embed/>
                </p:oleObj>
              </mc:Choice>
              <mc:Fallback>
                <p:oleObj name="Equation" r:id="rId9" imgW="3136680" imgH="4442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5454650"/>
                        <a:ext cx="720725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66E7-CB50-4A87-9C73-CEBB5901E33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剩余系中的运算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3429000"/>
            <a:ext cx="8229600" cy="1905000"/>
          </a:xfrm>
        </p:spPr>
        <p:txBody>
          <a:bodyPr/>
          <a:lstStyle/>
          <a:p>
            <a:r>
              <a:rPr lang="zh-CN" altLang="en-US" dirty="0" smtClean="0"/>
              <a:t>性质：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3CD6-1B9D-4B63-914F-654CEAD893D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477978"/>
              </p:ext>
            </p:extLst>
          </p:nvPr>
        </p:nvGraphicFramePr>
        <p:xfrm>
          <a:off x="1524000" y="3962400"/>
          <a:ext cx="622262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87" name="Equation" r:id="rId3" imgW="2743200" imgH="431640" progId="Equation.DSMT4">
                  <p:embed/>
                </p:oleObj>
              </mc:Choice>
              <mc:Fallback>
                <p:oleObj name="Equation" r:id="rId3" imgW="27432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962400"/>
                        <a:ext cx="6222623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 bwMode="auto">
              <a:xfrm>
                <a:off x="533400" y="1371600"/>
                <a:ext cx="8229600" cy="2667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zh-CN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例：</a:t>
                </a:r>
                <a:endPara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   (1723345 + 2124945)</m:t>
                      </m:r>
                      <m:r>
                        <a:rPr lang="zh-CN" altLang="en-US" sz="2800" i="1" kern="0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 11 =</m:t>
                      </m:r>
                      <m:r>
                        <a:rPr lang="zh-CN" altLang="en-US" sz="2800" i="1" kern="0" dirty="0" smtClean="0">
                          <a:latin typeface="Cambria Math"/>
                          <a:ea typeface="+mn-ea"/>
                        </a:rPr>
                        <m:t>？</m:t>
                      </m:r>
                    </m:oMath>
                  </m:oMathPara>
                </a14:m>
                <a:endParaRPr lang="en-US" altLang="zh-CN" sz="2800" kern="0" dirty="0" smtClean="0">
                  <a:latin typeface="+mn-lt"/>
                  <a:ea typeface="+mn-ea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hlink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kern="0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(1723345 − 2124945)</m:t>
                      </m:r>
                      <m:r>
                        <a:rPr lang="zh-CN" altLang="en-US" sz="2800" i="1" kern="0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 11 =</m:t>
                      </m:r>
                      <m:r>
                        <a:rPr lang="zh-CN" altLang="en-US" sz="2800" i="1" kern="0" dirty="0" smtClean="0">
                          <a:latin typeface="Cambria Math"/>
                        </a:rPr>
                        <m:t>？</m:t>
                      </m:r>
                    </m:oMath>
                  </m:oMathPara>
                </a14:m>
                <a:endParaRPr lang="en-US" altLang="zh-CN" sz="2800" kern="0" dirty="0" smtClean="0">
                  <a:latin typeface="+mn-lt"/>
                  <a:ea typeface="+mn-ea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hlink"/>
                  </a:buClr>
                </a:pPr>
                <a:r>
                  <a:rPr lang="en-US" altLang="zh-CN" sz="2800" kern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latin typeface="Cambria Math"/>
                      </a:rPr>
                      <m:t>   (1723345 ∗ 2124945)</m:t>
                    </m:r>
                    <m:r>
                      <a:rPr lang="zh-CN" altLang="en-US" sz="2800" i="1" kern="0" dirty="0" smtClean="0">
                        <a:latin typeface="Cambria Math"/>
                      </a:rPr>
                      <m:t> </m:t>
                    </m:r>
                    <m:r>
                      <a:rPr lang="en-US" altLang="zh-CN" sz="2800" i="1" kern="0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kern="0" dirty="0" smtClean="0">
                        <a:latin typeface="Cambria Math"/>
                      </a:rPr>
                      <m:t> 11 =</m:t>
                    </m:r>
                    <m:r>
                      <a:rPr lang="zh-CN" altLang="en-US" sz="2800" i="1" kern="0" dirty="0" smtClean="0">
                        <a:latin typeface="Cambria Math"/>
                      </a:rPr>
                      <m:t>？</m:t>
                    </m:r>
                  </m:oMath>
                </a14:m>
                <a:endParaRPr lang="en-US" altLang="zh-CN" sz="2800" kern="0" dirty="0" smtClean="0"/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tabLst/>
                  <a:defRPr/>
                </a:pPr>
                <a:endParaRPr lang="en-US" altLang="zh-CN" sz="2800" kern="0" dirty="0" smtClean="0">
                  <a:latin typeface="+mn-lt"/>
                  <a:ea typeface="+mn-ea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371600"/>
                <a:ext cx="8229600" cy="2667000"/>
              </a:xfrm>
              <a:prstGeom prst="rect">
                <a:avLst/>
              </a:prstGeom>
              <a:blipFill rotWithShape="1">
                <a:blip r:embed="rId5"/>
                <a:stretch>
                  <a:fillRect l="-1333" t="-296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0" y="4953000"/>
                <a:ext cx="90678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  </m:t>
                      </m:r>
                      <m:d>
                        <m:dPr>
                          <m:ctrlPr>
                            <a:rPr lang="en-US" altLang="zh-CN" sz="2800" i="1" kern="0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800" i="1" kern="0" dirty="0" smtClean="0">
                              <a:latin typeface="Cambria Math"/>
                              <a:ea typeface="+mn-ea"/>
                            </a:rPr>
                            <m:t>1723345 + 2124945</m:t>
                          </m:r>
                        </m:e>
                      </m:d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 11 =</m:t>
                      </m:r>
                      <m:d>
                        <m:dPr>
                          <m:ctrlPr>
                            <a:rPr lang="en-US" altLang="zh-CN" sz="2800" i="1" kern="0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800" i="1" kern="0" dirty="0" smtClean="0">
                              <a:latin typeface="Cambria Math"/>
                              <a:ea typeface="+mn-ea"/>
                            </a:rPr>
                            <m:t>8+9</m:t>
                          </m:r>
                        </m:e>
                      </m:d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  <a:ea typeface="+mn-ea"/>
                        </a:rPr>
                        <m:t> 11 =6</m:t>
                      </m:r>
                    </m:oMath>
                  </m:oMathPara>
                </a14:m>
                <a:endParaRPr lang="en-US" altLang="zh-CN" sz="2800" i="1" kern="0" dirty="0" smtClean="0">
                  <a:latin typeface="Cambria Math"/>
                  <a:ea typeface="+mn-ea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/>
                        </a:rPr>
                        <m:t>(1723345−2124945)</m:t>
                      </m:r>
                      <m:r>
                        <a:rPr lang="zh-CN" altLang="en-US" sz="2800" i="1" kern="0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 11=(8−9)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 11 =10</m:t>
                      </m:r>
                    </m:oMath>
                  </m:oMathPara>
                </a14:m>
                <a:endParaRPr lang="en-US" altLang="zh-CN" sz="2800" kern="0" dirty="0" smtClean="0">
                  <a:latin typeface="+mn-lt"/>
                  <a:ea typeface="+mn-ea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hlink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/>
                        </a:rPr>
                        <m:t> (1723345 ∗ 2124945)</m:t>
                      </m:r>
                      <m:r>
                        <a:rPr lang="zh-CN" altLang="en-US" sz="2800" i="1" kern="0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 11 =(8∗9) 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800" i="1" kern="0" dirty="0" smtClean="0">
                          <a:latin typeface="Cambria Math"/>
                        </a:rPr>
                        <m:t> 11 =6</m:t>
                      </m:r>
                    </m:oMath>
                  </m:oMathPara>
                </a14:m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53000"/>
                <a:ext cx="9067800" cy="15240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34C8-519A-4E7A-941D-CF7F9A6F9AF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547688" y="1814513"/>
          <a:ext cx="81073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9" name="Equation" r:id="rId3" imgW="3403440" imgH="698400" progId="Equation.DSMT4">
                  <p:embed/>
                </p:oleObj>
              </mc:Choice>
              <mc:Fallback>
                <p:oleObj name="Equation" r:id="rId3" imgW="3403440" imgH="698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1814513"/>
                        <a:ext cx="8107362" cy="166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623888" y="3810000"/>
          <a:ext cx="8047037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70" name="Equation" r:id="rId5" imgW="3466800" imgH="672840" progId="Equation.DSMT4">
                  <p:embed/>
                </p:oleObj>
              </mc:Choice>
              <mc:Fallback>
                <p:oleObj name="Equation" r:id="rId5" imgW="3466800" imgH="6728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3810000"/>
                        <a:ext cx="8047037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1490663" y="5562600"/>
          <a:ext cx="3470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71" name="Equation" r:id="rId7" imgW="1485720" imgH="215640" progId="Equation.DSMT4">
                  <p:embed/>
                </p:oleObj>
              </mc:Choice>
              <mc:Fallback>
                <p:oleObj name="Equation" r:id="rId7" imgW="148572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5562600"/>
                        <a:ext cx="34702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</p:txBody>
      </p:sp>
      <p:graphicFrame>
        <p:nvGraphicFramePr>
          <p:cNvPr id="146434" name="Object 2"/>
          <p:cNvGraphicFramePr>
            <a:graphicFrameLocks noChangeAspect="1"/>
          </p:cNvGraphicFramePr>
          <p:nvPr/>
        </p:nvGraphicFramePr>
        <p:xfrm>
          <a:off x="911225" y="1447800"/>
          <a:ext cx="711835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1" name="Equation" r:id="rId3" imgW="2984400" imgH="457200" progId="Equation.DSMT4">
                  <p:embed/>
                </p:oleObj>
              </mc:Choice>
              <mc:Fallback>
                <p:oleObj name="Equation" r:id="rId3" imgW="29844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1447800"/>
                        <a:ext cx="7118350" cy="1090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5" name="Object 3"/>
          <p:cNvGraphicFramePr>
            <a:graphicFrameLocks noChangeAspect="1"/>
          </p:cNvGraphicFramePr>
          <p:nvPr/>
        </p:nvGraphicFramePr>
        <p:xfrm>
          <a:off x="1138238" y="2647950"/>
          <a:ext cx="6738937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2" name="Equation" r:id="rId5" imgW="2933640" imgH="685800" progId="Equation.DSMT4">
                  <p:embed/>
                </p:oleObj>
              </mc:Choice>
              <mc:Fallback>
                <p:oleObj name="Equation" r:id="rId5" imgW="293364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2647950"/>
                        <a:ext cx="6738937" cy="157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680725"/>
              </p:ext>
            </p:extLst>
          </p:nvPr>
        </p:nvGraphicFramePr>
        <p:xfrm>
          <a:off x="4419600" y="4267200"/>
          <a:ext cx="41830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3" name="Equation" r:id="rId7" imgW="1777680" imgH="215640" progId="Equation.DSMT4">
                  <p:embed/>
                </p:oleObj>
              </mc:Choice>
              <mc:Fallback>
                <p:oleObj name="Equation" r:id="rId7" imgW="177768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267200"/>
                        <a:ext cx="41830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327527"/>
              </p:ext>
            </p:extLst>
          </p:nvPr>
        </p:nvGraphicFramePr>
        <p:xfrm>
          <a:off x="1190625" y="4267200"/>
          <a:ext cx="31019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4" name="Equation" r:id="rId9" imgW="1307880" imgH="215640" progId="Equation.DSMT4">
                  <p:embed/>
                </p:oleObj>
              </mc:Choice>
              <mc:Fallback>
                <p:oleObj name="Equation" r:id="rId9" imgW="1307880" imgH="215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4267200"/>
                        <a:ext cx="310197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698247"/>
              </p:ext>
            </p:extLst>
          </p:nvPr>
        </p:nvGraphicFramePr>
        <p:xfrm>
          <a:off x="685800" y="4953000"/>
          <a:ext cx="7848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5" name="Equation" r:id="rId11" imgW="3340080" imgH="215640" progId="Equation.DSMT4">
                  <p:embed/>
                </p:oleObj>
              </mc:Choice>
              <mc:Fallback>
                <p:oleObj name="Equation" r:id="rId11" imgW="3340080" imgH="215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53000"/>
                        <a:ext cx="7848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100572"/>
              </p:ext>
            </p:extLst>
          </p:nvPr>
        </p:nvGraphicFramePr>
        <p:xfrm>
          <a:off x="762000" y="5562600"/>
          <a:ext cx="12192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6" name="Equation" r:id="rId13" imgW="545760" imgH="203040" progId="Equation.DSMT4">
                  <p:embed/>
                </p:oleObj>
              </mc:Choice>
              <mc:Fallback>
                <p:oleObj name="Equation" r:id="rId13" imgW="545760" imgH="2030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562600"/>
                        <a:ext cx="12192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554277"/>
              </p:ext>
            </p:extLst>
          </p:nvPr>
        </p:nvGraphicFramePr>
        <p:xfrm>
          <a:off x="1981200" y="5562600"/>
          <a:ext cx="6477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7" name="Equation" r:id="rId15" imgW="2831760" imgH="215640" progId="Equation.DSMT4">
                  <p:embed/>
                </p:oleObj>
              </mc:Choice>
              <mc:Fallback>
                <p:oleObj name="Equation" r:id="rId15" imgW="2831760" imgH="215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562600"/>
                        <a:ext cx="64770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700722"/>
              </p:ext>
            </p:extLst>
          </p:nvPr>
        </p:nvGraphicFramePr>
        <p:xfrm>
          <a:off x="762000" y="6096000"/>
          <a:ext cx="12954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8" name="Equation" r:id="rId17" imgW="596880" imgH="215640" progId="Equation.DSMT4">
                  <p:embed/>
                </p:oleObj>
              </mc:Choice>
              <mc:Fallback>
                <p:oleObj name="Equation" r:id="rId17" imgW="596880" imgH="215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096000"/>
                        <a:ext cx="12954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628309"/>
              </p:ext>
            </p:extLst>
          </p:nvPr>
        </p:nvGraphicFramePr>
        <p:xfrm>
          <a:off x="2133600" y="6096000"/>
          <a:ext cx="2743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9" name="Equation" r:id="rId19" imgW="1244520" imgH="215640" progId="Equation.DSMT4">
                  <p:embed/>
                </p:oleObj>
              </mc:Choice>
              <mc:Fallback>
                <p:oleObj name="Equation" r:id="rId19" imgW="124452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096000"/>
                        <a:ext cx="27432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BC035-2B02-4C4F-BA99-DD7E42A1A00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147458" name="Object 2"/>
          <p:cNvGraphicFramePr>
            <a:graphicFrameLocks noChangeAspect="1"/>
          </p:cNvGraphicFramePr>
          <p:nvPr/>
        </p:nvGraphicFramePr>
        <p:xfrm>
          <a:off x="1219200" y="1524000"/>
          <a:ext cx="30194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9" name="Equation" r:id="rId3" imgW="1307880" imgH="215640" progId="Equation.DSMT4">
                  <p:embed/>
                </p:oleObj>
              </mc:Choice>
              <mc:Fallback>
                <p:oleObj name="Equation" r:id="rId3" imgW="1307880" imgH="215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24000"/>
                        <a:ext cx="301942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2895600" y="2743200"/>
          <a:ext cx="30797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0" name="Equation" r:id="rId5" imgW="1282680" imgH="203040" progId="Equation.DSMT4">
                  <p:embed/>
                </p:oleObj>
              </mc:Choice>
              <mc:Fallback>
                <p:oleObj name="Equation" r:id="rId5" imgW="128268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43200"/>
                        <a:ext cx="30797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4330700" y="1524000"/>
          <a:ext cx="4062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1" name="Equation" r:id="rId7" imgW="1815840" imgH="215640" progId="Equation.DSMT4">
                  <p:embed/>
                </p:oleObj>
              </mc:Choice>
              <mc:Fallback>
                <p:oleObj name="Equation" r:id="rId7" imgW="181584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700" y="1524000"/>
                        <a:ext cx="4062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2819400" y="4876800"/>
          <a:ext cx="27432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2" name="Equation" r:id="rId9" imgW="1066680" imgH="203040" progId="Equation.DSMT4">
                  <p:embed/>
                </p:oleObj>
              </mc:Choice>
              <mc:Fallback>
                <p:oleObj name="Equation" r:id="rId9" imgW="106668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76800"/>
                        <a:ext cx="2743200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/>
          <p:cNvGraphicFramePr>
            <a:graphicFrameLocks noChangeAspect="1"/>
          </p:cNvGraphicFramePr>
          <p:nvPr/>
        </p:nvGraphicFramePr>
        <p:xfrm>
          <a:off x="685800" y="3429000"/>
          <a:ext cx="7010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3" name="Equation" r:id="rId11" imgW="2705040" imgH="215640" progId="Equation.DSMT4">
                  <p:embed/>
                </p:oleObj>
              </mc:Choice>
              <mc:Fallback>
                <p:oleObj name="Equation" r:id="rId11" imgW="2705040" imgH="215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29000"/>
                        <a:ext cx="70104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3" name="Object 7"/>
          <p:cNvGraphicFramePr>
            <a:graphicFrameLocks noChangeAspect="1"/>
          </p:cNvGraphicFramePr>
          <p:nvPr/>
        </p:nvGraphicFramePr>
        <p:xfrm>
          <a:off x="685800" y="4191000"/>
          <a:ext cx="37258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4" name="Equation" r:id="rId13" imgW="1511280" imgH="215640" progId="Equation.DSMT4">
                  <p:embed/>
                </p:oleObj>
              </mc:Choice>
              <mc:Fallback>
                <p:oleObj name="Equation" r:id="rId13" imgW="1511280" imgH="215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91000"/>
                        <a:ext cx="372586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4" name="Object 8"/>
          <p:cNvGraphicFramePr>
            <a:graphicFrameLocks noChangeAspect="1"/>
          </p:cNvGraphicFramePr>
          <p:nvPr/>
        </p:nvGraphicFramePr>
        <p:xfrm>
          <a:off x="609600" y="2286000"/>
          <a:ext cx="9144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5" name="Equation" r:id="rId15" imgW="355320" imgH="203040" progId="Equation.DSMT4">
                  <p:embed/>
                </p:oleObj>
              </mc:Choice>
              <mc:Fallback>
                <p:oleObj name="Equation" r:id="rId15" imgW="355320" imgH="2030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9144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473F-D65C-4CA2-9AB6-3800EB286597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80713"/>
              </p:ext>
            </p:extLst>
          </p:nvPr>
        </p:nvGraphicFramePr>
        <p:xfrm>
          <a:off x="914400" y="1473199"/>
          <a:ext cx="7011987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79" name="Equation" r:id="rId3" imgW="2971800" imgH="431640" progId="Equation.DSMT4">
                  <p:embed/>
                </p:oleObj>
              </mc:Choice>
              <mc:Fallback>
                <p:oleObj name="Equation" r:id="rId3" imgW="29718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73199"/>
                        <a:ext cx="7011987" cy="101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310084"/>
              </p:ext>
            </p:extLst>
          </p:nvPr>
        </p:nvGraphicFramePr>
        <p:xfrm>
          <a:off x="914400" y="2522537"/>
          <a:ext cx="74676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80" name="Equation" r:id="rId5" imgW="3365280" imgH="431640" progId="Equation.DSMT4">
                  <p:embed/>
                </p:oleObj>
              </mc:Choice>
              <mc:Fallback>
                <p:oleObj name="Equation" r:id="rId5" imgW="33652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22537"/>
                        <a:ext cx="7467600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036782"/>
              </p:ext>
            </p:extLst>
          </p:nvPr>
        </p:nvGraphicFramePr>
        <p:xfrm>
          <a:off x="914400" y="5310187"/>
          <a:ext cx="50292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81" name="Equation" r:id="rId7" imgW="2095200" imgH="215640" progId="Equation.DSMT4">
                  <p:embed/>
                </p:oleObj>
              </mc:Choice>
              <mc:Fallback>
                <p:oleObj name="Equation" r:id="rId7" imgW="209520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10187"/>
                        <a:ext cx="50292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19094"/>
              </p:ext>
            </p:extLst>
          </p:nvPr>
        </p:nvGraphicFramePr>
        <p:xfrm>
          <a:off x="914400" y="3557587"/>
          <a:ext cx="7027863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82" name="Equation" r:id="rId9" imgW="2933640" imgH="685800" progId="Equation.DSMT4">
                  <p:embed/>
                </p:oleObj>
              </mc:Choice>
              <mc:Fallback>
                <p:oleObj name="Equation" r:id="rId9" imgW="293364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57587"/>
                        <a:ext cx="7027863" cy="164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178013"/>
              </p:ext>
            </p:extLst>
          </p:nvPr>
        </p:nvGraphicFramePr>
        <p:xfrm>
          <a:off x="2514600" y="5919787"/>
          <a:ext cx="35814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83" name="Equation" r:id="rId11" imgW="1511280" imgH="203040" progId="Equation.DSMT4">
                  <p:embed/>
                </p:oleObj>
              </mc:Choice>
              <mc:Fallback>
                <p:oleObj name="Equation" r:id="rId11" imgW="151128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919787"/>
                        <a:ext cx="35814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8B15-6E36-4C7C-B10D-B45112E0331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149506" name="Object 2"/>
          <p:cNvGraphicFramePr>
            <a:graphicFrameLocks noChangeAspect="1"/>
          </p:cNvGraphicFramePr>
          <p:nvPr/>
        </p:nvGraphicFramePr>
        <p:xfrm>
          <a:off x="655638" y="1738313"/>
          <a:ext cx="63658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50" name="Equation" r:id="rId3" imgW="2641320" imgH="457200" progId="Equation.DSMT4">
                  <p:embed/>
                </p:oleObj>
              </mc:Choice>
              <mc:Fallback>
                <p:oleObj name="Equation" r:id="rId3" imgW="264132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738313"/>
                        <a:ext cx="6365875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/>
          <p:cNvGraphicFramePr>
            <a:graphicFrameLocks noChangeAspect="1"/>
          </p:cNvGraphicFramePr>
          <p:nvPr/>
        </p:nvGraphicFramePr>
        <p:xfrm>
          <a:off x="989013" y="3124200"/>
          <a:ext cx="5257800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51" name="Equation" r:id="rId5" imgW="2260440" imgH="698400" progId="Equation.DSMT4">
                  <p:embed/>
                </p:oleObj>
              </mc:Choice>
              <mc:Fallback>
                <p:oleObj name="Equation" r:id="rId5" imgW="2260440" imgH="698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3124200"/>
                        <a:ext cx="5257800" cy="162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8" name="Object 4"/>
          <p:cNvGraphicFramePr>
            <a:graphicFrameLocks noChangeAspect="1"/>
          </p:cNvGraphicFramePr>
          <p:nvPr/>
        </p:nvGraphicFramePr>
        <p:xfrm>
          <a:off x="609600" y="5791200"/>
          <a:ext cx="5715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52" name="Equation" r:id="rId7" imgW="2527200" imgH="215640" progId="Equation.DSMT4">
                  <p:embed/>
                </p:oleObj>
              </mc:Choice>
              <mc:Fallback>
                <p:oleObj name="Equation" r:id="rId7" imgW="252720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791200"/>
                        <a:ext cx="571500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9" name="Object 5"/>
          <p:cNvGraphicFramePr>
            <a:graphicFrameLocks noChangeAspect="1"/>
          </p:cNvGraphicFramePr>
          <p:nvPr/>
        </p:nvGraphicFramePr>
        <p:xfrm>
          <a:off x="1676400" y="4648200"/>
          <a:ext cx="51816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53" name="Equation" r:id="rId9" imgW="2260440" imgH="444240" progId="Equation.DSMT4">
                  <p:embed/>
                </p:oleObj>
              </mc:Choice>
              <mc:Fallback>
                <p:oleObj name="Equation" r:id="rId9" imgW="2260440" imgH="444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648200"/>
                        <a:ext cx="51816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5F69-6582-4501-B045-0A345EC435A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72844"/>
              </p:ext>
            </p:extLst>
          </p:nvPr>
        </p:nvGraphicFramePr>
        <p:xfrm>
          <a:off x="838200" y="757237"/>
          <a:ext cx="54800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0" name="Equation" r:id="rId3" imgW="2260440" imgH="444240" progId="Equation.DSMT4">
                  <p:embed/>
                </p:oleObj>
              </mc:Choice>
              <mc:Fallback>
                <p:oleObj name="Equation" r:id="rId3" imgW="226044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757237"/>
                        <a:ext cx="5480050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378187"/>
              </p:ext>
            </p:extLst>
          </p:nvPr>
        </p:nvGraphicFramePr>
        <p:xfrm>
          <a:off x="609600" y="1976437"/>
          <a:ext cx="35814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1" name="Equation" r:id="rId5" imgW="1422360" imgH="215640" progId="Equation.DSMT4">
                  <p:embed/>
                </p:oleObj>
              </mc:Choice>
              <mc:Fallback>
                <p:oleObj name="Equation" r:id="rId5" imgW="142236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76437"/>
                        <a:ext cx="35814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474829"/>
              </p:ext>
            </p:extLst>
          </p:nvPr>
        </p:nvGraphicFramePr>
        <p:xfrm>
          <a:off x="2590800" y="2662237"/>
          <a:ext cx="4953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2" name="Equation" r:id="rId7" imgW="2019240" imgH="203040" progId="Equation.DSMT4">
                  <p:embed/>
                </p:oleObj>
              </mc:Choice>
              <mc:Fallback>
                <p:oleObj name="Equation" r:id="rId7" imgW="201924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2237"/>
                        <a:ext cx="49530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657149"/>
              </p:ext>
            </p:extLst>
          </p:nvPr>
        </p:nvGraphicFramePr>
        <p:xfrm>
          <a:off x="1447800" y="3195637"/>
          <a:ext cx="464820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3" name="Equation" r:id="rId9" imgW="1930320" imgH="698400" progId="Equation.DSMT4">
                  <p:embed/>
                </p:oleObj>
              </mc:Choice>
              <mc:Fallback>
                <p:oleObj name="Equation" r:id="rId9" imgW="193032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95637"/>
                        <a:ext cx="4648200" cy="168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661246"/>
              </p:ext>
            </p:extLst>
          </p:nvPr>
        </p:nvGraphicFramePr>
        <p:xfrm>
          <a:off x="838200" y="4894262"/>
          <a:ext cx="6096000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4" name="Equation" r:id="rId11" imgW="2374560" imgH="685800" progId="Equation.DSMT4">
                  <p:embed/>
                </p:oleObj>
              </mc:Choice>
              <mc:Fallback>
                <p:oleObj name="Equation" r:id="rId11" imgW="237456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94262"/>
                        <a:ext cx="6096000" cy="1582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88791"/>
              </p:ext>
            </p:extLst>
          </p:nvPr>
        </p:nvGraphicFramePr>
        <p:xfrm>
          <a:off x="685800" y="3195637"/>
          <a:ext cx="5905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5" name="Equation" r:id="rId13" imgW="266400" imgH="190440" progId="Equation.DSMT4">
                  <p:embed/>
                </p:oleObj>
              </mc:Choice>
              <mc:Fallback>
                <p:oleObj name="Equation" r:id="rId13" imgW="266400" imgH="1904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195637"/>
                        <a:ext cx="590550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0213-0408-4068-9682-5A3038819F9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相关数学背景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整数除法</a:t>
                </a:r>
                <a:r>
                  <a:rPr lang="zh-CN" altLang="en-US" dirty="0" smtClean="0"/>
                  <a:t>：在整数运算中，我们用整数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，就会得到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，满足：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+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：被除数</a:t>
                </a:r>
                <a:endParaRPr lang="en-US" altLang="zh-CN" dirty="0" smtClean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    </m:t>
                    </m:r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：除数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：商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：余数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489-3D76-4732-8AD5-5AFB92D9143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 bwMode="auto">
              <a:xfrm>
                <a:off x="3733800" y="3886200"/>
                <a:ext cx="4419600" cy="17526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注意：密码学中，</a:t>
                </a:r>
                <a:endPara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800" dirty="0" smtClean="0"/>
                  <a:t>    </a:t>
                </a: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kumimoji="0" lang="en-US" altLang="zh-CN" sz="3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𝑛</m:t>
                    </m:r>
                    <m:r>
                      <a:rPr kumimoji="0" lang="en-US" altLang="zh-CN" sz="3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&gt;0 </m:t>
                    </m:r>
                    <m:r>
                      <a:rPr kumimoji="0" lang="zh-CN" altLang="en-US" sz="3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且</m:t>
                    </m:r>
                    <m:r>
                      <a:rPr kumimoji="0" lang="zh-CN" altLang="en-US" sz="3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lang="en-US" altLang="zh-CN" sz="3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&gt;=0</m:t>
                    </m:r>
                  </m:oMath>
                </a14:m>
                <a:endParaRPr kumimoji="0" lang="zh-CN" altLang="en-US" sz="3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3886200"/>
                <a:ext cx="4419600" cy="1752600"/>
              </a:xfrm>
              <a:prstGeom prst="rect">
                <a:avLst/>
              </a:prstGeom>
              <a:blipFill rotWithShape="1">
                <a:blip r:embed="rId3"/>
                <a:stretch>
                  <a:fillRect l="-2462" t="-3413"/>
                </a:stretch>
              </a:blipFill>
              <a:ln w="381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151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6059"/>
              </p:ext>
            </p:extLst>
          </p:nvPr>
        </p:nvGraphicFramePr>
        <p:xfrm>
          <a:off x="762000" y="1547813"/>
          <a:ext cx="726122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92" name="Equation" r:id="rId3" imgW="3098520" imgH="711000" progId="Equation.DSMT4">
                  <p:embed/>
                </p:oleObj>
              </mc:Choice>
              <mc:Fallback>
                <p:oleObj name="Equation" r:id="rId3" imgW="3098520" imgH="711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47813"/>
                        <a:ext cx="7261225" cy="166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5" name="Object 3"/>
          <p:cNvGraphicFramePr>
            <a:graphicFrameLocks noChangeAspect="1"/>
          </p:cNvGraphicFramePr>
          <p:nvPr/>
        </p:nvGraphicFramePr>
        <p:xfrm>
          <a:off x="838200" y="3657600"/>
          <a:ext cx="77724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93" name="Equation" r:id="rId5" imgW="3276360" imgH="469800" progId="Equation.DSMT4">
                  <p:embed/>
                </p:oleObj>
              </mc:Choice>
              <mc:Fallback>
                <p:oleObj name="Equation" r:id="rId5" imgW="3276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57600"/>
                        <a:ext cx="7772400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9C48-BD14-4C1F-89C0-8A57BDA8C69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古典密码的定义和分类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marL="420688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dirty="0" smtClean="0"/>
              <a:t>古典密码体制都是</a:t>
            </a:r>
            <a:r>
              <a:rPr lang="zh-CN" altLang="en-US" b="1" dirty="0" smtClean="0">
                <a:solidFill>
                  <a:srgbClr val="FF0000"/>
                </a:solidFill>
              </a:rPr>
              <a:t>对称密码体制</a:t>
            </a:r>
            <a:r>
              <a:rPr lang="zh-CN" altLang="en-US" dirty="0" smtClean="0"/>
              <a:t>，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密钥由安全信道传递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420688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经典密码体制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可分为：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877888" lvl="1" indent="-342900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替换密码</a:t>
            </a:r>
            <a:r>
              <a:rPr lang="en-US" altLang="zh-CN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代换密码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ubstitution）—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用一个符号代替另一个符号</a:t>
            </a:r>
            <a:endParaRPr lang="en-US" altLang="zh-CN" sz="2000" dirty="0" smtClean="0">
              <a:latin typeface="黑体" pitchFamily="2" charset="-122"/>
              <a:ea typeface="黑体" pitchFamily="2" charset="-122"/>
            </a:endParaRPr>
          </a:p>
          <a:p>
            <a:pPr marL="1220788" lvl="2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p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单表替换密码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1677988" lvl="3" algn="just">
              <a:lnSpc>
                <a:spcPct val="90000"/>
              </a:lnSpc>
              <a:spcBef>
                <a:spcPct val="35000"/>
              </a:spcBef>
              <a:buFont typeface="Arial" pitchFamily="34" charset="0"/>
              <a:buChar char="•"/>
            </a:pP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移位代换密码</a:t>
            </a:r>
            <a:endParaRPr lang="en-US" altLang="zh-CN" sz="1800" dirty="0" smtClean="0">
              <a:latin typeface="黑体" pitchFamily="2" charset="-122"/>
              <a:ea typeface="黑体" pitchFamily="2" charset="-122"/>
            </a:endParaRPr>
          </a:p>
          <a:p>
            <a:pPr marL="1677988" lvl="3" algn="just">
              <a:lnSpc>
                <a:spcPct val="90000"/>
              </a:lnSpc>
              <a:spcBef>
                <a:spcPct val="35000"/>
              </a:spcBef>
              <a:buFont typeface="Arial" pitchFamily="34" charset="0"/>
              <a:buChar char="•"/>
            </a:pP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乘数密码</a:t>
            </a:r>
            <a:endParaRPr lang="en-US" altLang="zh-CN" sz="1800" dirty="0" smtClean="0">
              <a:latin typeface="黑体" pitchFamily="2" charset="-122"/>
              <a:ea typeface="黑体" pitchFamily="2" charset="-122"/>
            </a:endParaRPr>
          </a:p>
          <a:p>
            <a:pPr marL="1677988" lvl="3" algn="just">
              <a:lnSpc>
                <a:spcPct val="90000"/>
              </a:lnSpc>
              <a:spcBef>
                <a:spcPct val="35000"/>
              </a:spcBef>
              <a:buFont typeface="Arial" pitchFamily="34" charset="0"/>
              <a:buChar char="•"/>
            </a:pP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仿射密码</a:t>
            </a:r>
            <a:endParaRPr lang="en-US" altLang="zh-CN" sz="1800" dirty="0" smtClean="0">
              <a:latin typeface="黑体" pitchFamily="2" charset="-122"/>
              <a:ea typeface="黑体" pitchFamily="2" charset="-122"/>
            </a:endParaRPr>
          </a:p>
          <a:p>
            <a:pPr marL="1220788" lvl="2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p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多表替换密码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877888" lvl="1" indent="-342900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置换密码</a:t>
            </a:r>
            <a:r>
              <a:rPr lang="en-US" altLang="zh-CN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换位密码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ermutation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）—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对符号进行重新排序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052C-61F3-4DB3-A571-C1A21C96A26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替换密码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替换密码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根据预先建立的</a:t>
            </a:r>
            <a:r>
              <a:rPr lang="zh-CN" altLang="en-US" sz="32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替换表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，将明文依次通过查表，替换为相应字符，生成密文，</a:t>
            </a:r>
            <a:r>
              <a:rPr lang="zh-CN" altLang="en-US" sz="32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替换密码的密钥就是替换表</a:t>
            </a:r>
            <a:endParaRPr lang="en-US" altLang="zh-CN" sz="3200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ct val="35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单表替代密码：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使用一个固定的替换表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明文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密文字符</a:t>
            </a:r>
            <a:r>
              <a:rPr lang="zh-CN" altLang="en-US" sz="2800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一一对应</a:t>
            </a:r>
          </a:p>
          <a:p>
            <a:pPr lvl="1">
              <a:spcBef>
                <a:spcPct val="35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多表替代密码：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使用多个替换表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EC99-CFE0-4BBF-87AF-C18E65A6760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2" indent="-342900"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zh-CN" altLang="en-US" sz="2600" b="1" dirty="0" smtClean="0">
                    <a:solidFill>
                      <a:srgbClr val="FF00FF"/>
                    </a:solidFill>
                    <a:latin typeface="黑体" pitchFamily="2" charset="-122"/>
                    <a:ea typeface="黑体" pitchFamily="2" charset="-122"/>
                  </a:rPr>
                  <a:t>单表替换密码（单字母代替）</a:t>
                </a:r>
                <a:r>
                  <a:rPr lang="zh-CN" altLang="en-US" sz="2600" dirty="0" smtClean="0">
                    <a:latin typeface="黑体" pitchFamily="2" charset="-122"/>
                    <a:ea typeface="黑体" pitchFamily="2" charset="-122"/>
                  </a:rPr>
                  <a:t>：</a:t>
                </a:r>
                <a:endParaRPr lang="en-US" altLang="zh-CN" sz="2600" dirty="0" smtClean="0">
                  <a:latin typeface="黑体" pitchFamily="2" charset="-122"/>
                  <a:ea typeface="黑体" pitchFamily="2" charset="-122"/>
                </a:endParaRPr>
              </a:p>
              <a:p>
                <a:pPr>
                  <a:buNone/>
                </a:pPr>
                <a:r>
                  <a:rPr lang="zh-CN" altLang="en-US" sz="2600" dirty="0" smtClean="0"/>
                  <a:t>     令明文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zh-CN" altLang="en-US" sz="2600" i="1" dirty="0" smtClean="0">
                        <a:latin typeface="Cambria Math"/>
                      </a:rPr>
                      <m:t>＝</m:t>
                    </m:r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sz="2600" i="1" dirty="0" smtClean="0">
                        <a:latin typeface="Cambria Math"/>
                      </a:rPr>
                      <m:t> </m:t>
                    </m:r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600" i="1" dirty="0" smtClean="0">
                        <a:latin typeface="Cambria Math"/>
                      </a:rPr>
                      <m:t>…</m:t>
                    </m:r>
                  </m:oMath>
                </a14:m>
                <a:r>
                  <a:rPr lang="zh-CN" altLang="en-US" sz="2600" dirty="0" smtClean="0"/>
                  <a:t>， 则相应密文为</a:t>
                </a:r>
                <a:endParaRPr lang="zh-CN" altLang="en-US" sz="2600" i="1" dirty="0" smtClean="0"/>
              </a:p>
              <a:p>
                <a:pPr>
                  <a:buNone/>
                </a:pPr>
                <a:r>
                  <a:rPr lang="zh-CN" altLang="en-US" sz="2600" i="1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𝑐</m:t>
                    </m:r>
                    <m:r>
                      <a:rPr lang="zh-CN" altLang="en-US" sz="2600" i="1" dirty="0" smtClean="0">
                        <a:latin typeface="Cambria Math"/>
                      </a:rPr>
                      <m:t>＝</m:t>
                    </m:r>
                    <m:r>
                      <a:rPr lang="en-US" altLang="zh-CN" sz="2600" i="1" dirty="0" smtClean="0">
                        <a:latin typeface="Cambria Math"/>
                      </a:rPr>
                      <m:t>𝐸</m:t>
                    </m:r>
                    <m:r>
                      <a:rPr lang="en-US" altLang="zh-CN" sz="2600" i="1" dirty="0" smtClean="0">
                        <a:latin typeface="Cambria Math"/>
                      </a:rPr>
                      <m:t>(</m:t>
                    </m:r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en-US" altLang="zh-CN" sz="2600" i="1" dirty="0" smtClean="0">
                        <a:latin typeface="Cambria Math"/>
                      </a:rPr>
                      <m:t>)</m:t>
                    </m:r>
                    <m:r>
                      <a:rPr lang="zh-CN" altLang="en-US" sz="2600" i="1" dirty="0" smtClean="0">
                        <a:latin typeface="Cambria Math"/>
                      </a:rPr>
                      <m:t>＝</m:t>
                    </m:r>
                    <m:r>
                      <a:rPr lang="en-US" altLang="zh-CN" sz="2600" i="1" dirty="0" smtClean="0">
                        <a:latin typeface="Cambria Math"/>
                      </a:rPr>
                      <m:t>𝑐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sz="2600" i="1" dirty="0" smtClean="0">
                        <a:latin typeface="Cambria Math"/>
                      </a:rPr>
                      <m:t> </m:t>
                    </m:r>
                    <m:r>
                      <a:rPr lang="en-US" altLang="zh-CN" sz="2600" i="1" dirty="0" smtClean="0">
                        <a:latin typeface="Cambria Math"/>
                      </a:rPr>
                      <m:t>𝑐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600" i="1" dirty="0" smtClean="0">
                        <a:latin typeface="Cambria Math"/>
                      </a:rPr>
                      <m:t>…</m:t>
                    </m:r>
                    <m:r>
                      <a:rPr lang="zh-CN" altLang="en-US" sz="2600" i="1" dirty="0" smtClean="0">
                        <a:latin typeface="Cambria Math"/>
                      </a:rPr>
                      <m:t>＝</m:t>
                    </m:r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  <m:r>
                      <a:rPr lang="en-US" altLang="zh-CN" sz="2600" i="1" dirty="0" smtClean="0">
                        <a:latin typeface="Cambria Math"/>
                      </a:rPr>
                      <m:t>(</m:t>
                    </m:r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sz="2600" i="1" dirty="0" smtClean="0">
                        <a:latin typeface="Cambria Math"/>
                      </a:rPr>
                      <m:t>) </m:t>
                    </m:r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  <m:r>
                      <a:rPr lang="en-US" altLang="zh-CN" sz="2600" i="1" dirty="0" smtClean="0">
                        <a:latin typeface="Cambria Math"/>
                      </a:rPr>
                      <m:t>(</m:t>
                    </m:r>
                    <m:r>
                      <a:rPr lang="en-US" altLang="zh-CN" sz="2600" i="1" dirty="0" smtClean="0">
                        <a:latin typeface="Cambria Math"/>
                      </a:rPr>
                      <m:t>𝑚</m:t>
                    </m:r>
                    <m:r>
                      <a:rPr lang="en-US" altLang="zh-CN" sz="26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600" i="1" dirty="0" smtClean="0">
                        <a:latin typeface="Cambria Math"/>
                      </a:rPr>
                      <m:t>) …</m:t>
                    </m:r>
                  </m:oMath>
                </a14:m>
                <a:endParaRPr lang="en-US" altLang="zh-CN" sz="2600" dirty="0" smtClean="0"/>
              </a:p>
              <a:p>
                <a:pPr>
                  <a:buNone/>
                </a:pPr>
                <a:endParaRPr lang="en-US" altLang="zh-CN" sz="2600" dirty="0" smtClean="0"/>
              </a:p>
              <a:p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实例</a:t>
                </a:r>
                <a:r>
                  <a:rPr lang="en-US" altLang="zh-CN" sz="2600" b="1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600" dirty="0" smtClean="0"/>
                  <a:t>：</a:t>
                </a:r>
                <a:r>
                  <a:rPr lang="zh-CN" altLang="en-US" sz="2600" dirty="0" smtClean="0">
                    <a:solidFill>
                      <a:srgbClr val="FF0000"/>
                    </a:solidFill>
                  </a:rPr>
                  <a:t>移位密码</a:t>
                </a:r>
                <a:r>
                  <a:rPr lang="zh-CN" altLang="en-US" sz="2600" dirty="0" smtClean="0"/>
                  <a:t>（加同余密码；</a:t>
                </a:r>
                <a:r>
                  <a:rPr lang="en-US" altLang="zh-CN" sz="2600" dirty="0" smtClean="0"/>
                  <a:t>shift substitution cipher</a:t>
                </a:r>
                <a:r>
                  <a:rPr lang="zh-CN" altLang="en-US" sz="2600" dirty="0" smtClean="0"/>
                  <a:t>）</a:t>
                </a:r>
                <a:endParaRPr lang="en-US" altLang="zh-CN" sz="2600" dirty="0" smtClean="0"/>
              </a:p>
              <a:p>
                <a:pPr lvl="1">
                  <a:buNone/>
                </a:pPr>
                <a:r>
                  <a:rPr lang="zh-CN" altLang="en-US" sz="2200" b="1" dirty="0" smtClean="0">
                    <a:solidFill>
                      <a:srgbClr val="0070C0"/>
                    </a:solidFill>
                  </a:rPr>
                  <a:t>加密变换</a:t>
                </a:r>
                <a14:m>
                  <m:oMath xmlns:m="http://schemas.openxmlformats.org/officeDocument/2006/math">
                    <m:r>
                      <a:rPr lang="zh-CN" altLang="en-US" sz="22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：</m:t>
                    </m:r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 </m:t>
                    </m:r>
                    <m:r>
                      <a:rPr lang="en-US" altLang="zh-CN" sz="2000" i="1" dirty="0" err="1" smtClean="0">
                        <a:latin typeface="Cambria Math"/>
                      </a:rPr>
                      <m:t>𝐸</m:t>
                    </m:r>
                    <m:r>
                      <a:rPr lang="en-US" altLang="zh-CN" sz="2000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sz="2000" i="1" baseline="-25000" dirty="0" smtClean="0">
                        <a:latin typeface="Cambria Math"/>
                      </a:rPr>
                      <m:t> </m:t>
                    </m:r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/>
                      </a:rPr>
                      <m:t>)</m:t>
                    </m:r>
                    <m:r>
                      <a:rPr lang="zh-CN" altLang="en-US" sz="2000" i="1" dirty="0" smtClean="0">
                        <a:latin typeface="Cambria Math"/>
                      </a:rPr>
                      <m:t>＝</m:t>
                    </m:r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𝑖</m:t>
                    </m:r>
                    <m:r>
                      <a:rPr lang="zh-CN" altLang="en-US" sz="2000" i="1" dirty="0" smtClean="0">
                        <a:latin typeface="Cambria Math"/>
                      </a:rPr>
                      <m:t>＋</m:t>
                    </m:r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/>
                      </a:rPr>
                      <m:t>)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000" i="1" dirty="0" smtClean="0">
                        <a:latin typeface="Cambria Math"/>
                      </a:rPr>
                      <m:t>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lang="zh-CN" altLang="en-US" sz="2000" i="1" dirty="0" smtClean="0">
                        <a:latin typeface="Cambria Math"/>
                      </a:rPr>
                      <m:t>＝</m:t>
                    </m:r>
                    <m:r>
                      <a:rPr lang="en-US" altLang="zh-CN" sz="2000" i="1" dirty="0" smtClean="0">
                        <a:latin typeface="Cambria Math"/>
                      </a:rPr>
                      <m:t>𝑗</m:t>
                    </m:r>
                    <m:r>
                      <a:rPr lang="en-US" altLang="zh-CN" sz="2000" i="1" dirty="0" smtClean="0">
                        <a:latin typeface="Cambria Math"/>
                      </a:rPr>
                      <m:t>    </m:t>
                    </m:r>
                  </m:oMath>
                </a14:m>
                <a:endParaRPr lang="en-US" altLang="zh-CN" sz="2000" i="1" dirty="0" smtClean="0"/>
              </a:p>
              <a:p>
                <a:pPr lvl="1">
                  <a:buNone/>
                </a:pPr>
                <a:r>
                  <a:rPr lang="en-US" altLang="zh-CN" sz="2000" i="1" dirty="0" smtClean="0"/>
                  <a:t>                     </a:t>
                </a:r>
                <a:r>
                  <a:rPr lang="zh-CN" altLang="en-US" sz="2000" i="1" dirty="0" smtClean="0"/>
                  <a:t>其中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0≤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𝑗</m:t>
                    </m:r>
                    <m:r>
                      <a:rPr lang="zh-CN" altLang="en-US" sz="2000" i="1" dirty="0" smtClean="0">
                        <a:latin typeface="Cambria Math"/>
                      </a:rPr>
                      <m:t>＜</m:t>
                    </m:r>
                    <m:r>
                      <a:rPr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lang="zh-CN" altLang="en-US" sz="2000" i="1" dirty="0" smtClean="0">
                        <a:latin typeface="Cambria Math"/>
                      </a:rPr>
                      <m:t>，</m:t>
                    </m:r>
                    <m:r>
                      <a:rPr lang="en-US" altLang="zh-CN" sz="2000" i="1" dirty="0" smtClean="0">
                        <a:latin typeface="Cambria Math"/>
                      </a:rPr>
                      <m:t>𝐾</m:t>
                    </m:r>
                    <m:r>
                      <a:rPr lang="zh-CN" altLang="en-US" sz="2000" i="1" dirty="0" smtClean="0">
                        <a:latin typeface="Cambria Math"/>
                      </a:rPr>
                      <m:t>＝</m:t>
                    </m:r>
                    <m:r>
                      <a:rPr lang="en-US" altLang="zh-CN" sz="2000" i="1" dirty="0" smtClean="0">
                        <a:latin typeface="Cambria Math"/>
                      </a:rPr>
                      <m:t>{ </m:t>
                    </m:r>
                    <m:r>
                      <a:rPr lang="en-US" altLang="zh-CN" sz="2000" i="1" dirty="0" smtClean="0">
                        <a:latin typeface="Cambria Math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/>
                      </a:rPr>
                      <m:t> | 0≤</m:t>
                    </m:r>
                    <m:r>
                      <a:rPr lang="en-US" altLang="zh-CN" sz="2000" i="1" dirty="0" smtClean="0">
                        <a:latin typeface="Cambria Math"/>
                      </a:rPr>
                      <m:t>𝑘</m:t>
                    </m:r>
                    <m:r>
                      <a:rPr lang="zh-CN" altLang="en-US" sz="2000" i="1" dirty="0" smtClean="0">
                        <a:latin typeface="Cambria Math"/>
                      </a:rPr>
                      <m:t>＜</m:t>
                    </m:r>
                    <m:r>
                      <a:rPr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altLang="zh-CN" sz="2200" dirty="0" smtClean="0"/>
              </a:p>
              <a:p>
                <a:pPr marL="342900" lvl="2" indent="-342900">
                  <a:buClr>
                    <a:schemeClr val="hlink"/>
                  </a:buClr>
                  <a:buNone/>
                </a:pPr>
                <a:r>
                  <a:rPr lang="en-US" altLang="zh-CN" sz="2600" dirty="0" smtClean="0">
                    <a:latin typeface="黑体" pitchFamily="2" charset="-122"/>
                    <a:ea typeface="黑体" pitchFamily="2" charset="-122"/>
                  </a:rPr>
                  <a:t>   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解密变换：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𝐷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𝑗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𝑗</m:t>
                    </m:r>
                    <m:r>
                      <a:rPr lang="zh-CN" altLang="en-US" i="1" dirty="0" smtClean="0">
                        <a:latin typeface="Cambria Math"/>
                      </a:rPr>
                      <m:t>－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)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i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DB8-B171-4AF7-9582-437D354E160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例：</a:t>
                </a:r>
                <a:r>
                  <a:rPr lang="en-US" altLang="zh-CN" dirty="0" smtClean="0"/>
                  <a:t>Kaiser</a:t>
                </a:r>
                <a:r>
                  <a:rPr lang="zh-CN" altLang="en-US" dirty="0" smtClean="0"/>
                  <a:t>（凯撒）密码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pl-PL" dirty="0" smtClean="0"/>
                  <a:t>若令</a:t>
                </a:r>
                <a:r>
                  <a:rPr lang="en-US" altLang="zh-CN" dirty="0" smtClean="0"/>
                  <a:t>26</a:t>
                </a:r>
                <a:r>
                  <a:rPr lang="zh-CN" altLang="en-US" dirty="0" smtClean="0"/>
                  <a:t>个字母分别对应于整数</a:t>
                </a:r>
                <a:r>
                  <a:rPr lang="en-US" altLang="zh-CN" dirty="0" smtClean="0"/>
                  <a:t>0</a:t>
                </a:r>
                <a:r>
                  <a:rPr lang="en-US" altLang="zh-CN" dirty="0" smtClean="0">
                    <a:sym typeface="Symbol" pitchFamily="18" charset="2"/>
                  </a:rPr>
                  <a:t></a:t>
                </a:r>
                <a:r>
                  <a:rPr lang="en-US" altLang="zh-CN" dirty="0" smtClean="0"/>
                  <a:t>25</a:t>
                </a:r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Kaiser</a:t>
                </a:r>
                <a:r>
                  <a:rPr lang="zh-CN" altLang="en-US" dirty="0" smtClean="0"/>
                  <a:t>密码的加密：</a:t>
                </a:r>
                <a:endParaRPr lang="en-US" altLang="zh-CN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               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𝑐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zh-CN" altLang="en-US" i="1" dirty="0" smtClean="0">
                          <a:latin typeface="Cambria Math"/>
                        </a:rPr>
                        <m:t>＋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i="1" dirty="0" smtClean="0">
                          <a:latin typeface="Cambria Math"/>
                        </a:rPr>
                        <m:t>)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i="1" dirty="0" smtClean="0">
                          <a:latin typeface="Cambria Math"/>
                        </a:rPr>
                        <m:t> 26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buNone/>
                </a:pPr>
                <a:r>
                  <a:rPr lang="zh-CN" altLang="en-US" dirty="0" smtClean="0"/>
                  <a:t>解密：</a:t>
                </a:r>
                <a:endParaRPr lang="en-US" altLang="zh-CN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                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𝑐</m:t>
                      </m:r>
                      <m:r>
                        <a:rPr lang="en-US" altLang="zh-CN" i="1" dirty="0" smtClean="0">
                          <a:latin typeface="Cambria Math"/>
                        </a:rPr>
                        <m:t> – 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i="1" dirty="0" smtClean="0">
                          <a:latin typeface="Cambria Math"/>
                        </a:rPr>
                        <m:t>)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i="1" dirty="0" smtClean="0">
                          <a:latin typeface="Cambria Math"/>
                        </a:rPr>
                        <m:t> 26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E6F1-8D5C-4B5B-9AAA-02B440447EB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7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95600"/>
            <a:ext cx="8280400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=5</m:t>
                    </m:r>
                  </m:oMath>
                </a14:m>
                <a:r>
                  <a:rPr lang="zh-CN" altLang="en-US" dirty="0" smtClean="0"/>
                  <a:t>时：</a:t>
                </a:r>
                <a:endParaRPr lang="en-US" altLang="zh-CN" dirty="0" smtClean="0"/>
              </a:p>
              <a:p>
                <a:pPr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 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明文</a:t>
                </a:r>
                <a:r>
                  <a:rPr lang="zh-CN" altLang="pt-BR" dirty="0" smtClean="0">
                    <a:solidFill>
                      <a:srgbClr val="FF0000"/>
                    </a:solidFill>
                  </a:rPr>
                  <a:t>：</a:t>
                </a:r>
                <a:r>
                  <a:rPr lang="pt-BR" altLang="zh-CN" sz="2400" dirty="0" smtClean="0">
                    <a:solidFill>
                      <a:srgbClr val="FF0000"/>
                    </a:solidFill>
                  </a:rPr>
                  <a:t>a    b    c    d    e     f    g      h      i     j     k      l    m  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zh-CN" altLang="pt-BR" dirty="0" smtClean="0"/>
                  <a:t>  </a:t>
                </a:r>
                <a:r>
                  <a:rPr lang="zh-CN" altLang="pt-BR" dirty="0" smtClean="0">
                    <a:solidFill>
                      <a:srgbClr val="692AA2"/>
                    </a:solidFill>
                  </a:rPr>
                  <a:t>密文：</a:t>
                </a:r>
                <a:r>
                  <a:rPr lang="pt-BR" altLang="zh-CN" sz="2400" dirty="0" smtClean="0">
                    <a:solidFill>
                      <a:srgbClr val="692AA2"/>
                    </a:solidFill>
                  </a:rPr>
                  <a:t>F   G    H    I    J     K    L    M    N    O    P    Q    R   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zh-CN" altLang="pt-BR" dirty="0" smtClean="0"/>
                  <a:t>  </a:t>
                </a:r>
                <a:r>
                  <a:rPr lang="zh-CN" altLang="pt-BR" dirty="0">
                    <a:solidFill>
                      <a:srgbClr val="FF0000"/>
                    </a:solidFill>
                  </a:rPr>
                  <a:t>明文</a:t>
                </a:r>
                <a:r>
                  <a:rPr lang="zh-CN" altLang="pl-PL" dirty="0">
                    <a:solidFill>
                      <a:srgbClr val="FF0000"/>
                    </a:solidFill>
                  </a:rPr>
                  <a:t>：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n   o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p   q   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r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s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t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  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u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  v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w   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x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altLang="zh-CN" dirty="0" smtClean="0">
                    <a:solidFill>
                      <a:srgbClr val="FF0000"/>
                    </a:solidFill>
                  </a:rPr>
                  <a:t> y    </a:t>
                </a:r>
                <a:r>
                  <a:rPr lang="pl-PL" altLang="zh-CN" dirty="0">
                    <a:solidFill>
                      <a:srgbClr val="FF0000"/>
                    </a:solidFill>
                  </a:rPr>
                  <a:t>z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altLang="zh-CN" dirty="0" smtClean="0"/>
                  <a:t>  </a:t>
                </a:r>
                <a:r>
                  <a:rPr lang="zh-CN" altLang="pl-PL" dirty="0">
                    <a:solidFill>
                      <a:srgbClr val="692AA2"/>
                    </a:solidFill>
                  </a:rPr>
                  <a:t>密文：</a:t>
                </a:r>
                <a:r>
                  <a:rPr lang="pl-PL" altLang="zh-CN" dirty="0">
                    <a:solidFill>
                      <a:srgbClr val="692AA2"/>
                    </a:solidFill>
                  </a:rPr>
                  <a:t>S   </a:t>
                </a:r>
                <a:r>
                  <a:rPr lang="pl-PL" altLang="zh-CN" dirty="0" smtClean="0">
                    <a:solidFill>
                      <a:srgbClr val="692AA2"/>
                    </a:solidFill>
                  </a:rPr>
                  <a:t>T   U   V  W  X   Y   </a:t>
                </a:r>
                <a:r>
                  <a:rPr lang="pl-PL" altLang="zh-CN" dirty="0">
                    <a:solidFill>
                      <a:srgbClr val="692AA2"/>
                    </a:solidFill>
                  </a:rPr>
                  <a:t>Z </a:t>
                </a:r>
                <a:r>
                  <a:rPr lang="pl-PL" altLang="zh-CN" dirty="0" smtClean="0">
                    <a:solidFill>
                      <a:srgbClr val="692AA2"/>
                    </a:solidFill>
                  </a:rPr>
                  <a:t>   A   B   </a:t>
                </a:r>
                <a:r>
                  <a:rPr lang="pl-PL" altLang="zh-CN" dirty="0">
                    <a:solidFill>
                      <a:srgbClr val="692AA2"/>
                    </a:solidFill>
                  </a:rPr>
                  <a:t>C    </a:t>
                </a:r>
                <a:r>
                  <a:rPr lang="pl-PL" altLang="zh-CN" dirty="0" smtClean="0">
                    <a:solidFill>
                      <a:srgbClr val="692AA2"/>
                    </a:solidFill>
                  </a:rPr>
                  <a:t>D   </a:t>
                </a:r>
                <a:r>
                  <a:rPr lang="pl-PL" altLang="zh-CN" dirty="0">
                    <a:solidFill>
                      <a:srgbClr val="692AA2"/>
                    </a:solidFill>
                  </a:rPr>
                  <a:t>E</a:t>
                </a:r>
                <a:endParaRPr lang="en-US" altLang="zh-CN" dirty="0">
                  <a:solidFill>
                    <a:srgbClr val="692AA2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zh-CN" altLang="en-US" dirty="0" smtClean="0"/>
                  <a:t>明文</a:t>
                </a:r>
                <a:r>
                  <a:rPr lang="zh-CN" altLang="pl-PL" dirty="0" smtClean="0"/>
                  <a:t>：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  </a:t>
                </a:r>
                <a:r>
                  <a:rPr lang="zh-CN" altLang="pl-PL" dirty="0" smtClean="0"/>
                  <a:t> </a:t>
                </a:r>
                <a:r>
                  <a:rPr lang="pl-PL" altLang="zh-CN" dirty="0" smtClean="0"/>
                  <a:t>data security has evolved rapidly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altLang="zh-CN" dirty="0" smtClean="0"/>
                  <a:t>   </a:t>
                </a:r>
                <a:r>
                  <a:rPr lang="zh-CN" altLang="pl-PL" dirty="0" smtClean="0"/>
                  <a:t>密文：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   </a:t>
                </a:r>
                <a:r>
                  <a:rPr lang="pl-PL" altLang="zh-CN" dirty="0" smtClean="0"/>
                  <a:t>I F Y F X J H Z W N Y D M F X J A T Q A JI W F U N I Q D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 r="-2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4700-DA86-4C32-85FE-7FAE6F3F6F3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实例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乘数密码</a:t>
                </a:r>
                <a:r>
                  <a:rPr lang="zh-CN" altLang="pl-PL" dirty="0" smtClean="0"/>
                  <a:t>（</a:t>
                </a:r>
                <a:r>
                  <a:rPr lang="pl-PL" altLang="zh-CN" dirty="0" smtClean="0"/>
                  <a:t>multiplicative cipher</a:t>
                </a:r>
                <a:r>
                  <a:rPr lang="zh-CN" altLang="pl-PL" dirty="0" smtClean="0"/>
                  <a:t>）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zh-CN" altLang="en-US" dirty="0" smtClean="0"/>
                  <a:t>    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加密变换</a:t>
                </a:r>
                <a:r>
                  <a:rPr lang="en-US" altLang="zh-CN" dirty="0" smtClean="0"/>
                  <a:t>:</a:t>
                </a:r>
                <a:endParaRPr lang="zh-CN" altLang="pl-PL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zh-CN" i="1" dirty="0" smtClean="0">
                          <a:latin typeface="Cambria Math"/>
                        </a:rPr>
                        <m:t>𝐸</m:t>
                      </m:r>
                      <m:r>
                        <a:rPr lang="pl-PL" altLang="zh-CN" i="1" baseline="-25000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dirty="0">
                          <a:latin typeface="Cambria Math"/>
                        </a:rPr>
                        <m:t>(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𝑖</m:t>
                      </m:r>
                      <m:r>
                        <a:rPr lang="pl-PL" altLang="zh-CN" i="1" dirty="0" smtClean="0">
                          <a:latin typeface="Cambria Math"/>
                        </a:rPr>
                        <m:t>) </m:t>
                      </m:r>
                      <m:r>
                        <a:rPr lang="zh-CN" altLang="pl-PL" i="1" dirty="0" smtClean="0">
                          <a:latin typeface="Cambria Math"/>
                        </a:rPr>
                        <m:t>＝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𝑖</m:t>
                      </m:r>
                      <m:r>
                        <a:rPr lang="pl-PL" altLang="zh-CN" i="1" dirty="0" smtClean="0">
                          <a:latin typeface="Cambria Math"/>
                        </a:rPr>
                        <m:t> ∗ </m:t>
                      </m:r>
                      <m:r>
                        <a:rPr lang="pl-PL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pl-PL" altLang="zh-CN" i="1" dirty="0" smtClean="0">
                          <a:latin typeface="Cambria Math"/>
                        </a:rPr>
                        <m:t> 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pl-PL" altLang="zh-CN" i="1" dirty="0" smtClean="0">
                          <a:latin typeface="Cambria Math"/>
                        </a:rPr>
                        <m:t> 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𝑞</m:t>
                      </m:r>
                      <m:r>
                        <a:rPr lang="zh-CN" altLang="pl-PL" i="1" dirty="0" smtClean="0">
                          <a:latin typeface="Cambria Math"/>
                        </a:rPr>
                        <m:t>＝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𝑗</m:t>
                      </m:r>
                      <m:r>
                        <a:rPr lang="pl-PL" altLang="zh-CN" i="1" dirty="0" smtClean="0">
                          <a:latin typeface="Cambria Math"/>
                        </a:rPr>
                        <m:t>     0≤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𝑗</m:t>
                      </m:r>
                      <m:r>
                        <a:rPr lang="zh-CN" altLang="pl-PL" i="1" dirty="0" smtClean="0">
                          <a:latin typeface="Cambria Math"/>
                        </a:rPr>
                        <m:t>＜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altLang="zh-CN" i="1" dirty="0" smtClean="0"/>
              </a:p>
              <a:p>
                <a:pPr algn="ctr">
                  <a:buNone/>
                </a:pPr>
                <a:endParaRPr lang="pl-PL" altLang="zh-CN" dirty="0" smtClean="0"/>
              </a:p>
              <a:p>
                <a:pPr lvl="1"/>
                <a:r>
                  <a:rPr lang="zh-CN" altLang="fr-FR" dirty="0" smtClean="0"/>
                  <a:t>仅当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 , </m:t>
                    </m:r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solidFill>
                          <a:srgbClr val="FF33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时，明文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密文字母才一一对应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>
                  <a:buNone/>
                </a:pPr>
                <a:r>
                  <a:rPr lang="zh-CN" altLang="en-US" b="1" dirty="0" smtClean="0">
                    <a:solidFill>
                      <a:srgbClr val="0070C0"/>
                    </a:solidFill>
                  </a:rPr>
                  <a:t>    解密变换</a:t>
                </a:r>
                <a:r>
                  <a:rPr lang="en-US" altLang="zh-CN" dirty="0" smtClean="0"/>
                  <a:t>:</a:t>
                </a:r>
                <a:endParaRPr lang="zh-CN" altLang="pl-PL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𝐷</m:t>
                      </m:r>
                      <m:r>
                        <a:rPr lang="pl-PL" altLang="zh-CN" i="1" baseline="-25000" dirty="0" smtClean="0">
                          <a:latin typeface="Cambria Math"/>
                        </a:rPr>
                        <m:t>𝑘</m:t>
                      </m:r>
                      <m:r>
                        <a:rPr lang="pl-PL" altLang="zh-CN" i="1" baseline="-25000" dirty="0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pl-PL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zh-CN" altLang="pl-PL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𝑗</m:t>
                      </m:r>
                      <m:r>
                        <a:rPr lang="pl-PL" altLang="zh-CN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∗ 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/>
                        </a:rPr>
                        <m:t>  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pl-PL" altLang="zh-CN" i="1" dirty="0" smtClean="0">
                          <a:latin typeface="Cambria Math"/>
                        </a:rPr>
                        <m:t> 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𝑞</m:t>
                      </m:r>
                      <m:r>
                        <a:rPr lang="zh-CN" altLang="pl-PL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𝑖</m:t>
                      </m:r>
                      <m:r>
                        <a:rPr lang="pl-PL" altLang="zh-CN" i="1" dirty="0" smtClean="0">
                          <a:latin typeface="Cambria Math"/>
                        </a:rPr>
                        <m:t>    0≤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𝑗</m:t>
                      </m:r>
                      <m:r>
                        <a:rPr lang="zh-CN" altLang="pl-PL" i="1" dirty="0" smtClean="0">
                          <a:latin typeface="Cambria Math"/>
                        </a:rPr>
                        <m:t>＜</m:t>
                      </m:r>
                      <m:r>
                        <a:rPr lang="pl-PL" altLang="zh-CN" i="1" dirty="0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altLang="zh-CN" i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B798-A5D2-4100-B305-B7126820E78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例：英文字母表</a:t>
            </a:r>
            <a:r>
              <a:rPr lang="en-US" altLang="zh-CN" i="1" dirty="0" smtClean="0"/>
              <a:t>q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26</a:t>
            </a:r>
            <a:r>
              <a:rPr lang="zh-CN" altLang="en-US" dirty="0" smtClean="0"/>
              <a:t>，取</a:t>
            </a:r>
            <a:r>
              <a:rPr lang="en-US" altLang="zh-CN" i="1" dirty="0" smtClean="0"/>
              <a:t>k</a:t>
            </a:r>
            <a:r>
              <a:rPr lang="zh-CN" altLang="en-US" dirty="0" smtClean="0"/>
              <a:t>＝</a:t>
            </a:r>
            <a:r>
              <a:rPr lang="en-US" altLang="zh-CN" dirty="0" smtClean="0"/>
              <a:t>9</a:t>
            </a:r>
            <a:r>
              <a:rPr lang="zh-CN" altLang="en-US" dirty="0" smtClean="0"/>
              <a:t>，则有如下明文密文字母对应表。</a:t>
            </a:r>
            <a:r>
              <a:rPr lang="en-US" altLang="zh-CN" dirty="0" smtClean="0"/>
              <a:t>(a=0,…,z=25)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B030-1A52-4B1F-AEA2-6D4B92A7EB7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pic>
        <p:nvPicPr>
          <p:cNvPr id="7" name="图片 6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8527600" cy="23772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8200" y="5257800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zh-CN" sz="2400" dirty="0" smtClean="0"/>
              <a:t>明文</a:t>
            </a:r>
            <a:r>
              <a:rPr lang="zh-CN" altLang="en-US" sz="2400" dirty="0" smtClean="0"/>
              <a:t>：          </a:t>
            </a:r>
            <a:r>
              <a:rPr lang="en-US" altLang="zh-CN" sz="2400" b="1" i="1" dirty="0" smtClean="0"/>
              <a:t>M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multiplicative cipher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 smtClean="0"/>
              <a:t>密文：          </a:t>
            </a:r>
            <a:r>
              <a:rPr lang="en-US" altLang="zh-CN" sz="2400" b="1" i="1" dirty="0" smtClean="0"/>
              <a:t>C</a:t>
            </a:r>
            <a:r>
              <a:rPr lang="zh-CN" altLang="en-US" sz="2400" dirty="0" smtClean="0"/>
              <a:t>＝</a:t>
            </a:r>
            <a:r>
              <a:rPr lang="en-US" altLang="zh-CN" sz="2400" dirty="0" smtClean="0">
                <a:solidFill>
                  <a:srgbClr val="FF0000"/>
                </a:solidFill>
              </a:rPr>
              <a:t>EYVPUFVUSAPUHK SUFLKX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实例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仿射密码</a:t>
                </a:r>
                <a:r>
                  <a:rPr lang="en-US" altLang="zh-CN" dirty="0" smtClean="0"/>
                  <a:t>(affine cipher</a:t>
                </a:r>
                <a:r>
                  <a:rPr lang="zh-CN" altLang="en-US" dirty="0" smtClean="0"/>
                  <a:t>；线性同余密码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>
                    <a:solidFill>
                      <a:srgbClr val="FF3300"/>
                    </a:solidFill>
                  </a:rPr>
                  <a:t>移位密码</a:t>
                </a:r>
                <a:r>
                  <a:rPr lang="zh-CN" altLang="en-US" dirty="0" smtClean="0"/>
                  <a:t>和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乘数密码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组合  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选取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两个参数，其中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 26)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endParaRPr lang="zh-CN" altLang="en-US" dirty="0" smtClean="0"/>
              </a:p>
              <a:p>
                <a:pPr>
                  <a:lnSpc>
                    <a:spcPct val="120000"/>
                  </a:lnSpc>
                  <a:buNone/>
                </a:pPr>
                <a:r>
                  <a:rPr lang="zh-CN" altLang="en-US" dirty="0" smtClean="0"/>
                  <a:t>     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加密变换</a:t>
                </a:r>
                <a:r>
                  <a:rPr lang="zh-CN" altLang="en-US" dirty="0" smtClean="0"/>
                  <a:t>：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26</m:t>
                    </m:r>
                  </m:oMath>
                </a14:m>
                <a:endParaRPr lang="en-US" altLang="zh-CN" i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/>
                  <a:t>时，移位密码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/>
                  <a:t>时，乘数密码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zh-CN" altLang="en-US" b="1" dirty="0" smtClean="0">
                    <a:solidFill>
                      <a:srgbClr val="692AA2"/>
                    </a:solidFill>
                  </a:rPr>
                  <a:t>     解密变换</a:t>
                </a:r>
                <a:r>
                  <a:rPr lang="zh-CN" altLang="en-US" dirty="0" smtClean="0"/>
                  <a:t>：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)∗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i="1" baseline="-25000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26</m:t>
                    </m:r>
                  </m:oMath>
                </a14:m>
                <a:endParaRPr lang="en-US" altLang="zh-CN" baseline="-25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1EC2-FD49-4BC0-9464-3D9471AA947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zh-CN" altLang="en-US" dirty="0" smtClean="0"/>
                  <a:t>例：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7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10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明文：</a:t>
                </a:r>
                <a:r>
                  <a:rPr lang="en-US" altLang="zh-CN" dirty="0" smtClean="0"/>
                  <a:t>please send moneys   </a:t>
                </a:r>
              </a:p>
              <a:p>
                <a:pPr>
                  <a:buNone/>
                </a:pPr>
                <a:r>
                  <a:rPr lang="zh-CN" altLang="en-US" dirty="0" smtClean="0"/>
                  <a:t>对应数据为：</a:t>
                </a:r>
              </a:p>
              <a:p>
                <a:pPr>
                  <a:buNone/>
                </a:pPr>
                <a:r>
                  <a:rPr lang="zh-CN" altLang="en-US" dirty="0" smtClean="0"/>
                  <a:t>   </a:t>
                </a:r>
                <a:r>
                  <a:rPr lang="en-US" altLang="zh-CN" sz="2400" dirty="0" smtClean="0"/>
                  <a:t>16  12   5  1   19   5  19  5  14   4  13  15  14  5  25   19</a:t>
                </a:r>
              </a:p>
              <a:p>
                <a:pPr>
                  <a:buNone/>
                </a:pP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通过变换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7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latin typeface="Cambria Math"/>
                      </a:rPr>
                      <m:t>10 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26</m:t>
                    </m:r>
                  </m:oMath>
                </a14:m>
                <a:r>
                  <a:rPr lang="zh-CN" altLang="en-US" dirty="0" smtClean="0"/>
                  <a:t>可得：</a:t>
                </a:r>
              </a:p>
              <a:p>
                <a:pPr>
                  <a:buNone/>
                </a:pPr>
                <a:r>
                  <a:rPr lang="zh-CN" altLang="en-US" dirty="0" smtClean="0"/>
                  <a:t>   </a:t>
                </a:r>
                <a:r>
                  <a:rPr lang="en-US" altLang="zh-CN" sz="2400" dirty="0" smtClean="0"/>
                  <a:t>18  16  19  17  13  19  13  19  4  12  23  11  4   19  3   13</a:t>
                </a:r>
              </a:p>
              <a:p>
                <a:pPr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密文：</a:t>
                </a:r>
              </a:p>
              <a:p>
                <a:pPr>
                  <a:buNone/>
                </a:pPr>
                <a:r>
                  <a:rPr lang="pt-BR" altLang="zh-CN" dirty="0" smtClean="0"/>
                  <a:t>R   P   S   Q   M  S  M   S   D  L  W  K   D   S  C   M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762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1B8D-8CE3-44F9-BC59-EC976B905E4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整除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A3A2-BB23-4A60-800F-08B0479F1B7C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90600" y="2424113"/>
          <a:ext cx="7619999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6" name="Equation" r:id="rId3" imgW="2895480" imgH="927000" progId="Equation.DSMT4">
                  <p:embed/>
                </p:oleObj>
              </mc:Choice>
              <mc:Fallback>
                <p:oleObj name="Equation" r:id="rId3" imgW="2895480" imgH="927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24113"/>
                        <a:ext cx="7619999" cy="2182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1082675" y="4724400"/>
          <a:ext cx="47704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7" name="Equation" r:id="rId5" imgW="1955520" imgH="215640" progId="Equation.DSMT4">
                  <p:embed/>
                </p:oleObj>
              </mc:Choice>
              <mc:Fallback>
                <p:oleObj name="Equation" r:id="rId5" imgW="195552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4724400"/>
                        <a:ext cx="4770438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Playfair</a:t>
            </a:r>
            <a:r>
              <a:rPr lang="zh-CN" altLang="en-US" b="1" dirty="0" smtClean="0">
                <a:solidFill>
                  <a:srgbClr val="FF0000"/>
                </a:solidFill>
              </a:rPr>
              <a:t>密码</a:t>
            </a:r>
            <a:r>
              <a:rPr lang="zh-CN" altLang="en-US" dirty="0" smtClean="0"/>
              <a:t>（一战期间</a:t>
            </a:r>
            <a:r>
              <a:rPr lang="zh-CN" altLang="en-US" dirty="0" smtClean="0">
                <a:solidFill>
                  <a:srgbClr val="FF0000"/>
                </a:solidFill>
              </a:rPr>
              <a:t>英国</a:t>
            </a:r>
            <a:r>
              <a:rPr lang="zh-CN" altLang="en-US" dirty="0" smtClean="0"/>
              <a:t>采用）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</a:t>
            </a:r>
            <a:r>
              <a:rPr lang="en-US" altLang="zh-CN" dirty="0" smtClean="0"/>
              <a:t>:</a:t>
            </a:r>
            <a:r>
              <a:rPr lang="zh-CN" altLang="en-US" dirty="0" smtClean="0"/>
              <a:t>双字母转换</a:t>
            </a:r>
          </a:p>
          <a:p>
            <a:pPr lvl="1"/>
            <a:r>
              <a:rPr lang="zh-CN" altLang="en-US" dirty="0" smtClean="0"/>
              <a:t>密钥</a:t>
            </a:r>
            <a:r>
              <a:rPr lang="en-US" altLang="zh-CN" dirty="0" smtClean="0"/>
              <a:t>:5×5</a:t>
            </a:r>
            <a:r>
              <a:rPr lang="zh-CN" altLang="en-US" dirty="0" smtClean="0"/>
              <a:t>矩阵（由一个</a:t>
            </a:r>
            <a:r>
              <a:rPr lang="zh-CN" altLang="en-US" dirty="0" smtClean="0">
                <a:solidFill>
                  <a:srgbClr val="FF3300"/>
                </a:solidFill>
              </a:rPr>
              <a:t>关键词</a:t>
            </a:r>
            <a:r>
              <a:rPr lang="zh-CN" altLang="en-US" dirty="0" smtClean="0"/>
              <a:t>构造）</a:t>
            </a:r>
          </a:p>
          <a:p>
            <a:pPr lvl="2"/>
            <a:r>
              <a:rPr lang="zh-CN" altLang="en-US" dirty="0" smtClean="0"/>
              <a:t>比如</a:t>
            </a:r>
            <a:r>
              <a:rPr lang="en-US" altLang="zh-CN" dirty="0" smtClean="0"/>
              <a:t>FIVESTARS</a:t>
            </a:r>
            <a:r>
              <a:rPr lang="zh-CN" altLang="en-US" dirty="0" smtClean="0"/>
              <a:t>，将单词中</a:t>
            </a:r>
            <a:r>
              <a:rPr lang="zh-CN" altLang="en-US" dirty="0" smtClean="0">
                <a:solidFill>
                  <a:srgbClr val="FF3300"/>
                </a:solidFill>
              </a:rPr>
              <a:t>重复的字母去掉</a:t>
            </a:r>
            <a:r>
              <a:rPr lang="zh-CN" altLang="en-US" dirty="0" smtClean="0"/>
              <a:t>，可以得到</a:t>
            </a:r>
            <a:r>
              <a:rPr lang="en-US" altLang="zh-CN" dirty="0" smtClean="0"/>
              <a:t>FIVESTAR</a:t>
            </a:r>
            <a:r>
              <a:rPr lang="zh-CN" altLang="en-US" dirty="0" smtClean="0"/>
              <a:t>，将剩下的字母排列成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矩阵的起始部分，矩阵的剩余部分则用</a:t>
            </a:r>
            <a:r>
              <a:rPr lang="en-US" altLang="zh-CN" dirty="0" smtClean="0"/>
              <a:t>26</a:t>
            </a:r>
            <a:r>
              <a:rPr lang="zh-CN" altLang="en-US" dirty="0" smtClean="0"/>
              <a:t>个字母表中未出现的字母顺序填充</a:t>
            </a:r>
          </a:p>
          <a:p>
            <a:pPr lvl="1"/>
            <a:r>
              <a:rPr lang="en-US" altLang="zh-CN" dirty="0" smtClean="0"/>
              <a:t>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</a:t>
            </a:r>
            <a:r>
              <a:rPr lang="zh-CN" altLang="en-US" dirty="0" smtClean="0"/>
              <a:t>作为一个字母来对待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67D5-6FEC-4FEB-9B4D-A4F114EC2DA7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7" descr="图片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1"/>
            <a:ext cx="8229600" cy="19050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0094-9A78-48B6-94CA-AD5E9D37B2F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3352800"/>
                <a:ext cx="8229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Wingdings" pitchFamily="2" charset="2"/>
                  <a:buNone/>
                </a:pPr>
                <a:r>
                  <a:rPr lang="zh-CN" altLang="en-US" sz="2400" dirty="0" smtClean="0"/>
                  <a:t>对每一对明文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400" i="1" dirty="0" smtClean="0">
                        <a:latin typeface="Cambria Math"/>
                      </a:rPr>
                      <m:t>,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加密如下：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>
                    <a:solidFill>
                      <a:srgbClr val="FF3300"/>
                    </a:solidFill>
                  </a:rPr>
                  <a:t>同行</a:t>
                </a:r>
                <a:r>
                  <a:rPr lang="zh-CN" altLang="en-US" sz="2400" dirty="0" smtClean="0"/>
                  <a:t>，则密文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分别紧靠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>
                    <a:solidFill>
                      <a:srgbClr val="FF3300"/>
                    </a:solidFill>
                  </a:rPr>
                  <a:t>右端的</a:t>
                </a:r>
                <a:r>
                  <a:rPr lang="zh-CN" altLang="en-US" sz="2400" dirty="0" smtClean="0"/>
                  <a:t>字母，其中第一列看做最后一列的右方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>
                    <a:solidFill>
                      <a:srgbClr val="FF3300"/>
                    </a:solidFill>
                  </a:rPr>
                  <a:t>同列</a:t>
                </a:r>
                <a:r>
                  <a:rPr lang="zh-CN" altLang="en-US" sz="2400" dirty="0" smtClean="0"/>
                  <a:t>，则密文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分别是紧靠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>
                    <a:solidFill>
                      <a:srgbClr val="FF3300"/>
                    </a:solidFill>
                  </a:rPr>
                  <a:t>下方</a:t>
                </a:r>
                <a:r>
                  <a:rPr lang="zh-CN" altLang="en-US" sz="2400" dirty="0" smtClean="0"/>
                  <a:t>的字母，其中第一行看做最后一行的下方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FF3300"/>
                    </a:solidFill>
                  </a:rPr>
                  <a:t>不同行也不同列</a:t>
                </a:r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确定的矩形的</a:t>
                </a:r>
                <a:r>
                  <a:rPr lang="zh-CN" altLang="en-US" sz="2400" dirty="0" smtClean="0">
                    <a:solidFill>
                      <a:srgbClr val="FF3300"/>
                    </a:solidFill>
                  </a:rPr>
                  <a:t>其他两角</a:t>
                </a:r>
                <a:r>
                  <a:rPr lang="zh-CN" altLang="en-US" sz="2400" dirty="0" smtClean="0"/>
                  <a:t>的字母，并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400" i="1" dirty="0" smtClean="0">
                        <a:latin typeface="Cambria Math"/>
                      </a:rPr>
                      <m:t>，</m:t>
                    </m:r>
                    <m:r>
                      <a:rPr lang="en-US" altLang="zh-CN" sz="2400" i="1" dirty="0" smtClean="0">
                        <a:latin typeface="Cambria Math"/>
                      </a:rPr>
                      <m:t>𝑐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smtClean="0">
                        <a:latin typeface="Cambria Math"/>
                      </a:rPr>
                      <m:t>𝑚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同行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52800"/>
                <a:ext cx="82296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1111" t="-2506" b="-3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M=</a:t>
            </a:r>
            <a:r>
              <a:rPr lang="en-US" altLang="zh-CN" dirty="0" err="1" smtClean="0"/>
              <a:t>Playfair</a:t>
            </a:r>
            <a:r>
              <a:rPr lang="en-US" altLang="zh-CN" dirty="0" smtClean="0"/>
              <a:t> cipher was actually</a:t>
            </a:r>
          </a:p>
          <a:p>
            <a:pPr lvl="1"/>
            <a:r>
              <a:rPr lang="zh-CN" altLang="en-US" dirty="0" smtClean="0"/>
              <a:t>先将明文分解成两个字母一对：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</a:t>
            </a:r>
            <a:r>
              <a:rPr lang="en-US" altLang="zh-CN" u="sng" dirty="0" smtClean="0"/>
              <a:t>Pl</a:t>
            </a:r>
            <a:r>
              <a:rPr lang="en-US" altLang="zh-CN" dirty="0" smtClean="0"/>
              <a:t> </a:t>
            </a:r>
            <a:r>
              <a:rPr lang="en-US" altLang="zh-CN" u="sng" dirty="0" smtClean="0"/>
              <a:t>ay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fa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ir</a:t>
            </a:r>
            <a:r>
              <a:rPr lang="en-US" altLang="zh-CN" dirty="0" smtClean="0"/>
              <a:t> </a:t>
            </a:r>
            <a:r>
              <a:rPr lang="en-US" altLang="zh-CN" u="sng" dirty="0" smtClean="0"/>
              <a:t>ci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ph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er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wa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sa</a:t>
            </a:r>
            <a:r>
              <a:rPr lang="en-US" altLang="zh-CN" dirty="0" smtClean="0"/>
              <a:t> </a:t>
            </a:r>
            <a:r>
              <a:rPr lang="en-US" altLang="zh-CN" u="sng" dirty="0" smtClean="0"/>
              <a:t>ct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ua</a:t>
            </a:r>
            <a:r>
              <a:rPr lang="en-US" altLang="zh-CN" dirty="0" smtClean="0"/>
              <a:t> </a:t>
            </a:r>
            <a:r>
              <a:rPr lang="en-US" altLang="zh-CN" u="sng" dirty="0" err="1" smtClean="0">
                <a:solidFill>
                  <a:srgbClr val="FF0000"/>
                </a:solidFill>
              </a:rPr>
              <a:t>ll</a:t>
            </a:r>
            <a:r>
              <a:rPr lang="en-US" altLang="zh-CN" dirty="0" smtClean="0"/>
              <a:t> </a:t>
            </a:r>
            <a:r>
              <a:rPr lang="en-US" altLang="zh-CN" u="sng" dirty="0" smtClean="0"/>
              <a:t>y</a:t>
            </a:r>
          </a:p>
          <a:p>
            <a:pPr lvl="1">
              <a:buNone/>
            </a:pPr>
            <a:endParaRPr lang="en-US" altLang="zh-CN" u="sng" dirty="0" smtClean="0"/>
          </a:p>
          <a:p>
            <a:pPr lvl="1">
              <a:buNone/>
            </a:pPr>
            <a:endParaRPr lang="en-US" altLang="zh-CN" u="sng" dirty="0" smtClean="0"/>
          </a:p>
          <a:p>
            <a:pPr lvl="1">
              <a:buNone/>
            </a:pPr>
            <a:endParaRPr lang="en-US" altLang="zh-CN" u="sng" dirty="0" smtClean="0"/>
          </a:p>
          <a:p>
            <a:pPr lvl="1">
              <a:buNone/>
            </a:pPr>
            <a:endParaRPr lang="en-US" altLang="zh-CN" u="sng" dirty="0" smtClean="0"/>
          </a:p>
          <a:p>
            <a:pPr lvl="1">
              <a:buNone/>
            </a:pPr>
            <a:endParaRPr lang="en-US" altLang="zh-CN" u="sng" dirty="0" smtClean="0"/>
          </a:p>
          <a:p>
            <a:pPr lvl="1"/>
            <a:r>
              <a:rPr lang="zh-CN" altLang="en-US" dirty="0" smtClean="0"/>
              <a:t>查表得密文：</a:t>
            </a:r>
            <a:r>
              <a:rPr lang="en-US" altLang="zh-CN" dirty="0" smtClean="0"/>
              <a:t>C= QK BW IT VA AS OK VB IG IC TA WT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4FF1-8BE7-4DA1-985A-4D23C6946471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pic>
        <p:nvPicPr>
          <p:cNvPr id="7" name="内容占位符 7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3200400"/>
            <a:ext cx="8229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zh-CN" altLang="en-US" dirty="0" smtClean="0"/>
                  <a:t>若出现重复字母，即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，则在其中插入字母</a:t>
                </a:r>
                <a:r>
                  <a:rPr lang="en-US" altLang="zh-CN" dirty="0" smtClean="0"/>
                  <a:t>Q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zh-CN" altLang="en-US" dirty="0" smtClean="0"/>
                  <a:t>如明文字母是单数，将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放在明文的末端</a:t>
                </a:r>
                <a:endParaRPr lang="en-US" altLang="zh-CN" dirty="0" smtClean="0"/>
              </a:p>
              <a:p>
                <a:pPr marL="514350" indent="-514350">
                  <a:buNone/>
                </a:pPr>
                <a:r>
                  <a:rPr lang="en-US" altLang="zh-CN" dirty="0" smtClean="0"/>
                  <a:t>      </a:t>
                </a:r>
                <a:r>
                  <a:rPr lang="en-US" altLang="zh-CN" dirty="0" err="1" smtClean="0"/>
                  <a:t>lly</a:t>
                </a:r>
                <a:r>
                  <a:rPr lang="en-US" altLang="zh-CN" dirty="0" err="1" smtClean="0">
                    <a:sym typeface="Wingdings" pitchFamily="2" charset="2"/>
                  </a:rPr>
                  <a:t></a:t>
                </a:r>
                <a:r>
                  <a:rPr lang="en-US" altLang="zh-CN" u="sng" dirty="0" err="1" smtClean="0">
                    <a:sym typeface="Wingdings" pitchFamily="2" charset="2"/>
                  </a:rPr>
                  <a:t>lq</a:t>
                </a:r>
                <a:r>
                  <a:rPr lang="en-US" altLang="zh-CN" dirty="0" smtClean="0">
                    <a:sym typeface="Wingdings" pitchFamily="2" charset="2"/>
                  </a:rPr>
                  <a:t> </a:t>
                </a:r>
                <a:r>
                  <a:rPr lang="en-US" altLang="zh-CN" u="sng" dirty="0" err="1" smtClean="0">
                    <a:sym typeface="Wingdings" pitchFamily="2" charset="2"/>
                  </a:rPr>
                  <a:t>ly</a:t>
                </a:r>
                <a:r>
                  <a:rPr lang="en-US" altLang="zh-CN" dirty="0" smtClean="0">
                    <a:sym typeface="Wingdings" pitchFamily="2" charset="2"/>
                  </a:rPr>
                  <a:t>      </a:t>
                </a:r>
              </a:p>
              <a:p>
                <a:pPr marL="514350" indent="-514350">
                  <a:buNone/>
                </a:pPr>
                <a:r>
                  <a:rPr lang="en-US" altLang="zh-CN" dirty="0" smtClean="0">
                    <a:sym typeface="Wingdings" pitchFamily="2" charset="2"/>
                  </a:rPr>
                  <a:t>      </a:t>
                </a:r>
                <a:r>
                  <a:rPr lang="zh-CN" altLang="en-US" dirty="0" smtClean="0">
                    <a:sym typeface="Wingdings" pitchFamily="2" charset="2"/>
                  </a:rPr>
                  <a:t>查表：</a:t>
                </a:r>
                <a:endParaRPr lang="en-US" altLang="zh-CN" dirty="0" smtClean="0">
                  <a:sym typeface="Wingdings" pitchFamily="2" charset="2"/>
                </a:endParaRPr>
              </a:p>
              <a:p>
                <a:pPr marL="514350" indent="-514350">
                  <a:buNone/>
                </a:pPr>
                <a:r>
                  <a:rPr lang="en-US" altLang="zh-CN" dirty="0" smtClean="0">
                    <a:sym typeface="Wingdings" pitchFamily="2" charset="2"/>
                  </a:rPr>
                  <a:t>             QZ  KZ</a:t>
                </a:r>
                <a:endParaRPr lang="en-US" altLang="zh-CN" dirty="0" smtClean="0"/>
              </a:p>
              <a:p>
                <a:pPr marL="514350" indent="-514350">
                  <a:buNone/>
                </a:pPr>
                <a:r>
                  <a:rPr lang="en-US" altLang="zh-CN" dirty="0" smtClean="0"/>
                  <a:t> 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EAE7-830A-462F-8DE1-E13A0BEC92A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50292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密钥空间：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25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</a:t>
            </a:r>
            <a:r>
              <a:rPr lang="en-US" altLang="zh-CN" b="1" dirty="0" smtClean="0">
                <a:solidFill>
                  <a:srgbClr val="FF0000"/>
                </a:solidFill>
              </a:rPr>
              <a:t>ADFGX</a:t>
            </a:r>
            <a:r>
              <a:rPr lang="zh-CN" altLang="en-US" b="1" dirty="0" smtClean="0">
                <a:solidFill>
                  <a:srgbClr val="FF0000"/>
                </a:solidFill>
              </a:rPr>
              <a:t>密码 </a:t>
            </a:r>
            <a:r>
              <a:rPr lang="zh-CN" altLang="en-US" dirty="0" smtClean="0"/>
              <a:t>（一战期间</a:t>
            </a:r>
            <a:r>
              <a:rPr lang="zh-CN" altLang="en-US" dirty="0" smtClean="0">
                <a:solidFill>
                  <a:srgbClr val="FF0000"/>
                </a:solidFill>
              </a:rPr>
              <a:t>德国</a:t>
            </a:r>
            <a:r>
              <a:rPr lang="zh-CN" altLang="en-US" dirty="0" smtClean="0"/>
              <a:t>采用 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第一步</a:t>
            </a:r>
            <a:r>
              <a:rPr lang="zh-CN" altLang="en-US" dirty="0" smtClean="0"/>
              <a:t>：将字母表中字母组成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矩阵，字母</a:t>
            </a:r>
            <a:r>
              <a:rPr lang="en-US" altLang="zh-CN" i="1" dirty="0" err="1" smtClean="0"/>
              <a:t>i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j</a:t>
            </a:r>
            <a:r>
              <a:rPr lang="zh-CN" altLang="en-US" dirty="0" smtClean="0"/>
              <a:t>被认为是同一个字母，矩阵的行和列用字母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D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F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G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X</a:t>
            </a:r>
            <a:r>
              <a:rPr lang="zh-CN" altLang="en-US" dirty="0" smtClean="0"/>
              <a:t>标记，矩阵可能是</a:t>
            </a:r>
            <a:r>
              <a:rPr lang="zh-CN" altLang="en-US" sz="2800" dirty="0" smtClean="0"/>
              <a:t> 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259E8-9FA2-4F16-8F9E-48EFBBED4368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pic>
        <p:nvPicPr>
          <p:cNvPr id="7" name="图片 6" descr="图片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10000"/>
            <a:ext cx="3419574" cy="2535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zh-CN" altLang="en-US" dirty="0" smtClean="0"/>
              <a:t>每一明文字母用它所在行和列的标记代替，如</a:t>
            </a:r>
            <a:r>
              <a:rPr lang="en-US" altLang="zh-CN" i="1" dirty="0" smtClean="0"/>
              <a:t>s</a:t>
            </a:r>
            <a:r>
              <a:rPr lang="zh-CN" altLang="en-US" dirty="0" smtClean="0"/>
              <a:t>变成了</a:t>
            </a:r>
            <a:r>
              <a:rPr lang="en-US" altLang="zh-CN" i="1" dirty="0" smtClean="0"/>
              <a:t>FA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z</a:t>
            </a:r>
            <a:r>
              <a:rPr lang="zh-CN" altLang="en-US" dirty="0" smtClean="0"/>
              <a:t>变成了</a:t>
            </a:r>
            <a:r>
              <a:rPr lang="en-US" altLang="zh-CN" i="1" dirty="0" smtClean="0"/>
              <a:t>DG</a:t>
            </a:r>
            <a:r>
              <a:rPr lang="zh-CN" altLang="en-US" dirty="0" smtClean="0"/>
              <a:t>，假设明文是</a:t>
            </a:r>
            <a:endParaRPr lang="zh-CN" altLang="en-US" i="1" dirty="0" smtClean="0"/>
          </a:p>
          <a:p>
            <a:pPr algn="ctr">
              <a:buNone/>
            </a:pPr>
            <a:r>
              <a:rPr lang="en-US" altLang="zh-CN" sz="2400" i="1" dirty="0" smtClean="0"/>
              <a:t>Kaiser Wilhelm</a:t>
            </a:r>
            <a:r>
              <a:rPr lang="en-US" altLang="zh-CN" sz="2400" dirty="0" smtClean="0"/>
              <a:t>    </a:t>
            </a:r>
          </a:p>
          <a:p>
            <a:r>
              <a:rPr lang="zh-CN" altLang="en-US" dirty="0" smtClean="0"/>
              <a:t>第一步的结果就是</a:t>
            </a:r>
          </a:p>
          <a:p>
            <a:pPr>
              <a:buNone/>
            </a:pPr>
            <a:r>
              <a:rPr lang="zh-CN" altLang="en-US" i="1" dirty="0" smtClean="0"/>
              <a:t>     </a:t>
            </a:r>
            <a:r>
              <a:rPr lang="en-US" altLang="zh-CN" sz="2000" i="1" dirty="0" smtClean="0"/>
              <a:t>XA  FF  GG  FA  AG  DX  GX  GG  FD  XX  AG   FD  GA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776A-D417-471C-B59D-46549C00A1A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pic>
        <p:nvPicPr>
          <p:cNvPr id="7" name="图片 6" descr="图片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962400"/>
            <a:ext cx="3419574" cy="2535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第二步</a:t>
            </a:r>
            <a:r>
              <a:rPr lang="zh-CN" altLang="en-US" dirty="0" smtClean="0"/>
              <a:t>：选择一个</a:t>
            </a:r>
            <a:r>
              <a:rPr lang="zh-CN" altLang="en-US" dirty="0" smtClean="0">
                <a:solidFill>
                  <a:srgbClr val="FF3300"/>
                </a:solidFill>
              </a:rPr>
              <a:t>关键字</a:t>
            </a:r>
            <a:r>
              <a:rPr lang="zh-CN" altLang="en-US" dirty="0" smtClean="0"/>
              <a:t>，比如</a:t>
            </a:r>
            <a:r>
              <a:rPr lang="en-US" altLang="zh-CN" i="1" dirty="0" err="1" smtClean="0"/>
              <a:t>Rhein</a:t>
            </a:r>
            <a:r>
              <a:rPr lang="zh-CN" altLang="en-US" dirty="0" smtClean="0"/>
              <a:t>，用关键字字母来标记矩阵的列，将步</a:t>
            </a:r>
            <a:r>
              <a:rPr lang="zh-CN" altLang="en-US" dirty="0"/>
              <a:t>一的</a:t>
            </a:r>
            <a:r>
              <a:rPr lang="zh-CN" altLang="en-US" dirty="0" smtClean="0"/>
              <a:t>结果组成矩阵：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DDFCF-981F-4E80-B047-E38D8EF21F0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pic>
        <p:nvPicPr>
          <p:cNvPr id="7" name="图片 6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2971800"/>
            <a:ext cx="7229259" cy="252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第三步</a:t>
            </a:r>
            <a:r>
              <a:rPr lang="zh-CN" altLang="en-US" sz="2400" dirty="0" smtClean="0"/>
              <a:t>：重新调整列，使列的标记按</a:t>
            </a:r>
            <a:r>
              <a:rPr lang="zh-CN" altLang="en-US" sz="2400" dirty="0" smtClean="0">
                <a:solidFill>
                  <a:srgbClr val="FF3300"/>
                </a:solidFill>
              </a:rPr>
              <a:t>字母表的顺序排列</a:t>
            </a:r>
            <a:endParaRPr lang="en-US" altLang="zh-CN" sz="2400" dirty="0" smtClean="0">
              <a:solidFill>
                <a:srgbClr val="FF3300"/>
              </a:solidFill>
            </a:endParaRPr>
          </a:p>
          <a:p>
            <a:endParaRPr lang="en-US" altLang="zh-CN" dirty="0" smtClean="0">
              <a:solidFill>
                <a:srgbClr val="FF3300"/>
              </a:solidFill>
            </a:endParaRPr>
          </a:p>
          <a:p>
            <a:endParaRPr lang="en-US" altLang="zh-CN" dirty="0" smtClean="0">
              <a:solidFill>
                <a:srgbClr val="FF3300"/>
              </a:solidFill>
            </a:endParaRPr>
          </a:p>
          <a:p>
            <a:endParaRPr lang="en-US" altLang="zh-CN" dirty="0" smtClean="0">
              <a:solidFill>
                <a:srgbClr val="FF3300"/>
              </a:solidFill>
            </a:endParaRPr>
          </a:p>
          <a:p>
            <a:endParaRPr lang="en-US" altLang="zh-CN" dirty="0" smtClean="0">
              <a:solidFill>
                <a:srgbClr val="FF3300"/>
              </a:solidFill>
            </a:endParaRPr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zh-CN" altLang="en-US" sz="2400" b="1" dirty="0" smtClean="0">
                <a:solidFill>
                  <a:srgbClr val="FF00FF"/>
                </a:solidFill>
              </a:rPr>
              <a:t>        按列</a:t>
            </a:r>
            <a:r>
              <a:rPr lang="zh-CN" altLang="en-US" sz="2400" dirty="0" smtClean="0"/>
              <a:t>读字母可得密文：</a:t>
            </a:r>
            <a:endParaRPr lang="zh-CN" altLang="en-US" sz="2400" i="1" dirty="0" smtClean="0"/>
          </a:p>
          <a:p>
            <a:pPr algn="ctr">
              <a:buNone/>
            </a:pPr>
            <a:r>
              <a:rPr lang="en-US" altLang="zh-CN" sz="2400" i="1" dirty="0" smtClean="0"/>
              <a:t>FAGDFAFXFGFAXXDGGGXGXGDGAA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3300"/>
                </a:solidFill>
              </a:rPr>
              <a:t>已知关键字</a:t>
            </a:r>
            <a:r>
              <a:rPr lang="zh-CN" altLang="en-US" sz="2400" dirty="0" smtClean="0"/>
              <a:t>，解密是容易的：从</a:t>
            </a:r>
            <a:r>
              <a:rPr lang="zh-CN" altLang="en-US" sz="2400" dirty="0" smtClean="0">
                <a:solidFill>
                  <a:srgbClr val="FF3300"/>
                </a:solidFill>
              </a:rPr>
              <a:t>关键字长度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FF3300"/>
                </a:solidFill>
              </a:rPr>
              <a:t>密文长度</a:t>
            </a:r>
            <a:r>
              <a:rPr lang="zh-CN" altLang="en-US" sz="2400" dirty="0" smtClean="0"/>
              <a:t>可确定</a:t>
            </a:r>
            <a:r>
              <a:rPr lang="zh-CN" altLang="en-US" sz="2400" dirty="0" smtClean="0">
                <a:solidFill>
                  <a:srgbClr val="FF3300"/>
                </a:solidFill>
              </a:rPr>
              <a:t>列长度</a:t>
            </a:r>
            <a:r>
              <a:rPr lang="zh-CN" altLang="en-US" sz="2400" dirty="0" smtClean="0"/>
              <a:t>，字母被放置到列中，</a:t>
            </a:r>
            <a:r>
              <a:rPr lang="zh-CN" altLang="en-US" sz="2400" dirty="0" smtClean="0">
                <a:solidFill>
                  <a:srgbClr val="FF3300"/>
                </a:solidFill>
              </a:rPr>
              <a:t>重新排序</a:t>
            </a:r>
            <a:r>
              <a:rPr lang="zh-CN" altLang="en-US" sz="2400" dirty="0" smtClean="0"/>
              <a:t>可以与关键字匹配，然后用</a:t>
            </a:r>
            <a:r>
              <a:rPr lang="zh-CN" altLang="en-US" sz="2400" dirty="0" smtClean="0">
                <a:solidFill>
                  <a:srgbClr val="FF3300"/>
                </a:solidFill>
              </a:rPr>
              <a:t>初始矩阵</a:t>
            </a:r>
            <a:r>
              <a:rPr lang="zh-CN" altLang="en-US" sz="2400" dirty="0" smtClean="0"/>
              <a:t>恢复明文</a:t>
            </a:r>
            <a:endParaRPr lang="zh-CN" altLang="en-US" sz="2400" dirty="0" smtClean="0">
              <a:solidFill>
                <a:srgbClr val="FF33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9F1ED-DC8F-40C5-8686-67A5C5F5B10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pic>
        <p:nvPicPr>
          <p:cNvPr id="7" name="图片 6" descr="图片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7156113" cy="252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多表替换密码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sz="2800" dirty="0" smtClean="0"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en-US" dirty="0" smtClean="0"/>
              <a:t>以两个或以上</a:t>
            </a:r>
            <a:r>
              <a:rPr lang="zh-CN" altLang="en-US" dirty="0" smtClean="0">
                <a:solidFill>
                  <a:srgbClr val="FF3300"/>
                </a:solidFill>
              </a:rPr>
              <a:t>替换表</a:t>
            </a:r>
            <a:r>
              <a:rPr lang="zh-CN" altLang="en-US" dirty="0" smtClean="0"/>
              <a:t>依次对明文字母进行替换的加密方法 </a:t>
            </a:r>
          </a:p>
          <a:p>
            <a:pPr lvl="1"/>
            <a:r>
              <a:rPr lang="zh-CN" altLang="en-US" dirty="0" smtClean="0"/>
              <a:t>如使用有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个简单替换表的替换密码，明文第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个字母用第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个替换表，第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个字母用第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个表，以此类推，循环使用这五张替换表 </a:t>
            </a:r>
          </a:p>
          <a:p>
            <a:pPr lvl="1"/>
            <a:r>
              <a:rPr lang="zh-CN" altLang="en-US" dirty="0" smtClean="0"/>
              <a:t>由莱昂</a:t>
            </a:r>
            <a:r>
              <a:rPr lang="en-US" altLang="zh-CN" dirty="0" smtClean="0"/>
              <a:t>.</a:t>
            </a:r>
            <a:r>
              <a:rPr lang="zh-CN" altLang="en-US" dirty="0" smtClean="0"/>
              <a:t>巴蒂斯塔于</a:t>
            </a:r>
            <a:r>
              <a:rPr lang="en-US" altLang="zh-CN" dirty="0" smtClean="0"/>
              <a:t>1568</a:t>
            </a:r>
            <a:r>
              <a:rPr lang="zh-CN" altLang="en-US" dirty="0" smtClean="0"/>
              <a:t>年发明，著名的有：</a:t>
            </a:r>
            <a:endParaRPr lang="en-US" altLang="zh-CN" dirty="0" smtClean="0"/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维吉尼亚密码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Hill</a:t>
            </a:r>
            <a:r>
              <a:rPr lang="zh-CN" altLang="en-US" b="1" dirty="0" smtClean="0">
                <a:solidFill>
                  <a:srgbClr val="FF0000"/>
                </a:solidFill>
              </a:rPr>
              <a:t>密码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C12-F751-44A5-B012-AE97FF90D18C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一次一密（</a:t>
                </a:r>
                <a:r>
                  <a:rPr lang="en-US" altLang="zh-CN" b="1" dirty="0" smtClean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one-time pad cipher</a:t>
                </a:r>
                <a:r>
                  <a:rPr lang="zh-CN" altLang="en-US" b="1" dirty="0" smtClean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）</a:t>
                </a:r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每个明文字母</a:t>
                </a:r>
                <a:r>
                  <a:rPr lang="zh-CN" altLang="en-US" dirty="0" smtClean="0"/>
                  <a:t>都采用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不同的替换表或密钥</a:t>
                </a:r>
                <a:r>
                  <a:rPr lang="zh-CN" altLang="en-US" dirty="0" smtClean="0"/>
                  <a:t>进行加密</a:t>
                </a:r>
                <a:endParaRPr lang="en-US" altLang="zh-CN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令明文字母表为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𝑍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𝑞</m:t>
                    </m:r>
                    <m:r>
                      <a:rPr lang="zh-CN" altLang="en-US" i="1" dirty="0" smtClean="0">
                        <a:latin typeface="Cambria Math"/>
                      </a:rPr>
                      <m:t>，令</m:t>
                    </m:r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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为替换序列，明文为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</m:t>
                    </m:r>
                  </m:oMath>
                </a14:m>
                <a:r>
                  <a:rPr lang="zh-CN" altLang="en-US" dirty="0" smtClean="0"/>
                  <a:t>， 则相应的密文为</a:t>
                </a:r>
                <a:endParaRPr lang="zh-CN" altLang="en-US" i="1" dirty="0" smtClean="0"/>
              </a:p>
              <a:p>
                <a:pPr algn="ctr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𝑐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𝐸</m:t>
                      </m:r>
                      <m:r>
                        <a:rPr lang="en-US" altLang="zh-CN" i="1" baseline="-25000" dirty="0" err="1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(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en-US" altLang="zh-CN" i="1" dirty="0" smtClean="0">
                          <a:latin typeface="Cambria Math"/>
                        </a:rPr>
                        <m:t> )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zh-CN" altLang="en-US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lang="zh-CN" altLang="en-US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(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en-US" altLang="zh-CN" i="1" dirty="0" smtClean="0">
                          <a:latin typeface="Cambria Math"/>
                        </a:rPr>
                        <m:t> )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zh-CN" altLang="en-US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1</m:t>
                      </m:r>
                      <m:r>
                        <a:rPr lang="en-US" altLang="zh-CN" i="1" dirty="0" smtClean="0">
                          <a:latin typeface="Cambria Math"/>
                        </a:rPr>
                        <m:t> (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1</m:t>
                      </m:r>
                      <m:r>
                        <a:rPr lang="en-US" altLang="zh-CN" i="1" dirty="0" smtClean="0">
                          <a:latin typeface="Cambria Math"/>
                        </a:rPr>
                        <m:t> ) </m:t>
                      </m:r>
                      <m:r>
                        <a:rPr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lang="en-US" altLang="zh-CN" i="1" dirty="0" smtClean="0">
                          <a:latin typeface="Cambria Math"/>
                        </a:rPr>
                        <m:t> (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lang="en-US" altLang="zh-CN" i="1" dirty="0" smtClean="0">
                          <a:latin typeface="Cambria Math"/>
                        </a:rPr>
                        <m:t> ) </m:t>
                      </m:r>
                      <m:r>
                        <a:rPr lang="en-US" altLang="zh-CN" i="1" dirty="0" smtClean="0">
                          <a:latin typeface="Cambria Math"/>
                          <a:sym typeface="Symbol" pitchFamily="18" charset="2"/>
                        </a:rPr>
                        <m:t></m:t>
                      </m:r>
                    </m:oMath>
                  </m:oMathPara>
                </a14:m>
                <a:endParaRPr lang="en-US" altLang="zh-CN" dirty="0" smtClean="0">
                  <a:sym typeface="Symbol" pitchFamily="18" charset="2"/>
                </a:endParaRPr>
              </a:p>
              <a:p>
                <a:pPr algn="ctr">
                  <a:lnSpc>
                    <a:spcPct val="90000"/>
                  </a:lnSpc>
                  <a:buNone/>
                </a:pPr>
                <a:endParaRPr lang="en-US" altLang="zh-CN" dirty="0" smtClean="0"/>
              </a:p>
              <a:p>
                <a:pPr>
                  <a:lnSpc>
                    <a:spcPct val="90000"/>
                  </a:lnSpc>
                </a:pPr>
                <a:r>
                  <a:rPr lang="zh-CN" altLang="en-US" dirty="0" smtClean="0"/>
                  <a:t>若</a:t>
                </a:r>
                <a:r>
                  <a:rPr lang="zh-CN" altLang="en-US" i="1" dirty="0" smtClean="0">
                    <a:sym typeface="Symbol" pitchFamily="18" charset="2"/>
                  </a:rPr>
                  <a:t></a:t>
                </a:r>
                <a:r>
                  <a:rPr lang="zh-CN" altLang="en-US" dirty="0" smtClean="0"/>
                  <a:t>为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非周期无限序列</a:t>
                </a:r>
                <a:r>
                  <a:rPr lang="zh-CN" altLang="en-US" dirty="0" smtClean="0"/>
                  <a:t>，则相应的密码为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非周期多表替换密码</a:t>
                </a:r>
                <a:endParaRPr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55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4F6F-01D5-4ED2-B1C2-E928A258BF7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整除的性质</a:t>
            </a:r>
            <a:r>
              <a:rPr lang="zh-CN" altLang="en-US" dirty="0" smtClean="0"/>
              <a:t>（自己证明）：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7213-9596-4CD7-9A98-08DA17E94A3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57200" y="2667000"/>
          <a:ext cx="8368613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59" name="Equation" r:id="rId3" imgW="3822480" imgH="939600" progId="Equation.DSMT4">
                  <p:embed/>
                </p:oleObj>
              </mc:Choice>
              <mc:Fallback>
                <p:oleObj name="Equation" r:id="rId3" imgW="3822480" imgH="939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67000"/>
                        <a:ext cx="8368613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该体制是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Major Joseph Mauborgne</a:t>
                </a:r>
                <a:r>
                  <a:rPr lang="zh-CN" altLang="zh-CN" dirty="0"/>
                  <a:t>和AT&amp;T公司的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Gilbert Vernam</a:t>
                </a: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1917</a:t>
                </a:r>
                <a:r>
                  <a:rPr lang="zh-CN" altLang="en-US" dirty="0" smtClean="0"/>
                  <a:t>年为电报通信设计的一种密码，又称</a:t>
                </a:r>
                <a:r>
                  <a:rPr lang="en-US" altLang="zh-CN" b="1" dirty="0" err="1" smtClean="0">
                    <a:solidFill>
                      <a:srgbClr val="FF0000"/>
                    </a:solidFill>
                  </a:rPr>
                  <a:t>Vernam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密码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dirty="0" smtClean="0"/>
                  <a:t>该体制</a:t>
                </a:r>
                <a:r>
                  <a:rPr lang="zh-CN" altLang="en-US" dirty="0" smtClean="0">
                    <a:solidFill>
                      <a:srgbClr val="FF00FF"/>
                    </a:solidFill>
                  </a:rPr>
                  <a:t>理论上不可破译</a:t>
                </a:r>
                <a:r>
                  <a:rPr lang="zh-CN" altLang="en-US" dirty="0" smtClean="0"/>
                  <a:t>，但实际应用中却受到很大限制，主要原因： </a:t>
                </a:r>
              </a:p>
              <a:p>
                <a:pPr lvl="1"/>
                <a:r>
                  <a:rPr lang="zh-CN" altLang="en-US" b="1" dirty="0" smtClean="0">
                    <a:solidFill>
                      <a:srgbClr val="CC3300"/>
                    </a:solidFill>
                  </a:rPr>
                  <a:t>密钥是真正的随机序列；</a:t>
                </a:r>
              </a:p>
              <a:p>
                <a:pPr lvl="1"/>
                <a:r>
                  <a:rPr lang="zh-CN" altLang="en-US" b="1" dirty="0" smtClean="0">
                    <a:solidFill>
                      <a:srgbClr val="CC3300"/>
                    </a:solidFill>
                  </a:rPr>
                  <a:t>密钥长度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FF"/>
                        </a:solidFill>
                        <a:latin typeface="Cambria Math"/>
                      </a:rPr>
                      <m:t>≥</m:t>
                    </m:r>
                  </m:oMath>
                </a14:m>
                <a:r>
                  <a:rPr lang="zh-CN" altLang="en-US" b="1" dirty="0" smtClean="0">
                    <a:solidFill>
                      <a:srgbClr val="CC3300"/>
                    </a:solidFill>
                  </a:rPr>
                  <a:t>明文长度；</a:t>
                </a:r>
              </a:p>
              <a:p>
                <a:pPr lvl="1"/>
                <a:r>
                  <a:rPr lang="zh-CN" altLang="en-US" b="1" dirty="0" smtClean="0">
                    <a:solidFill>
                      <a:srgbClr val="CC3300"/>
                    </a:solidFill>
                  </a:rPr>
                  <a:t>每个密钥只用一次（一次一密）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A7FE-45A1-468D-B990-A0B382075CFC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dirty="0" smtClean="0"/>
                  <a:t>为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减少密钥量</a:t>
                </a:r>
                <a:r>
                  <a:rPr lang="zh-CN" altLang="en-US" dirty="0" smtClean="0"/>
                  <a:t>，多采用</a:t>
                </a:r>
                <a:r>
                  <a:rPr lang="zh-CN" altLang="en-US" b="1" dirty="0" smtClean="0">
                    <a:solidFill>
                      <a:srgbClr val="FF3300"/>
                    </a:solidFill>
                  </a:rPr>
                  <a:t>周期多表替换密码</a:t>
                </a:r>
                <a:r>
                  <a:rPr lang="zh-CN" altLang="en-US" dirty="0" smtClean="0"/>
                  <a:t>，即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替换表个数有限</a:t>
                </a:r>
                <a:r>
                  <a:rPr lang="zh-CN" altLang="en-US" dirty="0" smtClean="0"/>
                  <a:t>，重复使用</a:t>
                </a:r>
              </a:p>
              <a:p>
                <a:pPr>
                  <a:lnSpc>
                    <a:spcPct val="90000"/>
                  </a:lnSpc>
                </a:pPr>
                <a:r>
                  <a:rPr kumimoji="1" lang="zh-CN" altLang="en-US" dirty="0" smtClean="0"/>
                  <a:t>代换序列</a:t>
                </a:r>
              </a:p>
              <a:p>
                <a:pPr algn="ctr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kumimoji="1" lang="zh-CN" altLang="en-US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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𝑑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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  <a:sym typeface="Symbol" pitchFamily="18" charset="2"/>
                        </a:rPr>
                        <m:t></m:t>
                      </m:r>
                      <m:r>
                        <a:rPr kumimoji="1" lang="en-US" altLang="zh-CN" i="1" baseline="-25000" dirty="0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kumimoji="1" lang="en-US" altLang="zh-CN" i="1" baseline="-25000" dirty="0" smtClean="0"/>
              </a:p>
              <a:p>
                <a:pPr>
                  <a:lnSpc>
                    <a:spcPct val="90000"/>
                  </a:lnSpc>
                  <a:buNone/>
                </a:pPr>
                <a:r>
                  <a:rPr kumimoji="1" lang="zh-CN" altLang="en-US" dirty="0" smtClean="0"/>
                  <a:t>    明文序列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的密文为：</a:t>
                </a:r>
                <a:endParaRPr kumimoji="1" lang="en-US" altLang="zh-CN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kumimoji="1" lang="zh-CN" altLang="en-US" i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𝐶</m:t>
                    </m:r>
                    <m:r>
                      <a:rPr kumimoji="1"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＝</m:t>
                    </m:r>
                    <m:r>
                      <a:rPr kumimoji="1" lang="en-US" altLang="zh-CN" sz="2400" i="1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𝐸</m:t>
                    </m:r>
                    <m:r>
                      <a:rPr kumimoji="1" lang="en-US" altLang="zh-CN" sz="2400" i="1" baseline="-250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𝑘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  <m:r>
                      <a:rPr kumimoji="1"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＝</m:t>
                    </m:r>
                    <m:r>
                      <a:rPr kumimoji="1"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  <m:r>
                      <a:rPr kumimoji="1"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＝</m:t>
                    </m:r>
                    <m:r>
                      <a:rPr kumimoji="1"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1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1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2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2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 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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 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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𝑑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kumimoji="1" lang="en-US" altLang="zh-CN" sz="240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24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baseline="-25000" dirty="0" smtClean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𝑑</m:t>
                    </m:r>
                    <m:r>
                      <a:rPr kumimoji="1" lang="zh-CN" altLang="en-US" sz="2400" i="1" baseline="-25000" dirty="0" smtClean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＋</m:t>
                    </m:r>
                    <m:r>
                      <a:rPr kumimoji="1" lang="en-US" altLang="zh-CN" sz="2400" i="1" baseline="-25000" dirty="0" smtClean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1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sym typeface="Symbol" pitchFamily="18" charset="2"/>
                      </a:rPr>
                      <m:t>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𝑑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𝑚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2</m:t>
                    </m:r>
                    <m:r>
                      <a:rPr kumimoji="1" lang="en-US" altLang="zh-CN" sz="2400" i="1" baseline="-25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𝑑</m:t>
                    </m:r>
                    <m:r>
                      <a:rPr kumimoji="1" lang="en-US" altLang="zh-CN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)</m:t>
                    </m:r>
                  </m:oMath>
                </a14:m>
                <a:endParaRPr kumimoji="1" lang="en-US" altLang="zh-CN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>
                  <a:lnSpc>
                    <a:spcPct val="90000"/>
                  </a:lnSpc>
                  <a:buNone/>
                </a:pPr>
                <a:endParaRPr kumimoji="1" lang="en-US" altLang="zh-CN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kumimoji="1" lang="zh-CN" altLang="en-US" dirty="0" smtClean="0"/>
                  <a:t>称为</a:t>
                </a:r>
                <a:r>
                  <a:rPr kumimoji="1" lang="zh-CN" altLang="en-US" dirty="0" smtClean="0">
                    <a:solidFill>
                      <a:srgbClr val="FF3300"/>
                    </a:solidFill>
                  </a:rPr>
                  <a:t>周期</a:t>
                </a:r>
                <a:r>
                  <a:rPr kumimoji="1" lang="zh-CN" altLang="en-US" dirty="0"/>
                  <a:t>；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𝑑</m:t>
                    </m:r>
                    <m:r>
                      <a:rPr kumimoji="1" lang="zh-CN" altLang="en-US" i="1" dirty="0">
                        <a:latin typeface="Cambria Math"/>
                      </a:rPr>
                      <m:t>＝</m:t>
                    </m:r>
                    <m:r>
                      <a:rPr kumimoji="1" lang="en-US" altLang="zh-CN" i="1" dirty="0">
                        <a:latin typeface="Cambria Math"/>
                      </a:rPr>
                      <m:t>1</m:t>
                    </m:r>
                  </m:oMath>
                </a14:m>
                <a:r>
                  <a:rPr kumimoji="1" lang="zh-CN" altLang="en-US" dirty="0" smtClean="0"/>
                  <a:t>时退化</a:t>
                </a:r>
                <a:r>
                  <a:rPr kumimoji="1" lang="zh-CN" altLang="en-US" dirty="0"/>
                  <a:t>为单表</a:t>
                </a:r>
                <a:r>
                  <a:rPr kumimoji="1" lang="zh-CN" altLang="en-US" dirty="0" smtClean="0"/>
                  <a:t>替换</a:t>
                </a:r>
                <a:endParaRPr kumimoji="1" lang="zh-CN" altLang="en-US" i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/>
                <a:stretch>
                  <a:fillRect l="-1259" t="-2157" r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45C5-9962-4D8C-B96B-6981C50BEAA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维吉尼亚密码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447800"/>
            <a:ext cx="3200400" cy="4612133"/>
          </a:xfrm>
        </p:spPr>
        <p:txBody>
          <a:bodyPr/>
          <a:lstStyle/>
          <a:p>
            <a:r>
              <a:rPr lang="en-US" altLang="zh-CN" dirty="0" smtClean="0"/>
              <a:t>1858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法国</a:t>
            </a:r>
            <a:r>
              <a:rPr lang="zh-CN" altLang="en-US" dirty="0"/>
              <a:t>密码学家</a:t>
            </a:r>
            <a:r>
              <a:rPr lang="zh-CN" altLang="en-US" dirty="0" smtClean="0">
                <a:solidFill>
                  <a:srgbClr val="FF0000"/>
                </a:solidFill>
              </a:rPr>
              <a:t>维吉尼亚</a:t>
            </a:r>
            <a:r>
              <a:rPr lang="zh-CN" altLang="en-US" dirty="0" smtClean="0"/>
              <a:t>提出</a:t>
            </a:r>
          </a:p>
          <a:p>
            <a:r>
              <a:rPr lang="zh-CN" altLang="en-US" dirty="0" smtClean="0"/>
              <a:t>维吉尼亚方阵是</a:t>
            </a:r>
            <a:r>
              <a:rPr lang="en-US" altLang="zh-CN" dirty="0" smtClean="0">
                <a:solidFill>
                  <a:srgbClr val="FF3300"/>
                </a:solidFill>
              </a:rPr>
              <a:t>26</a:t>
            </a:r>
            <a:r>
              <a:rPr lang="zh-CN" altLang="en-US" dirty="0" smtClean="0">
                <a:solidFill>
                  <a:srgbClr val="FF3300"/>
                </a:solidFill>
              </a:rPr>
              <a:t>*</a:t>
            </a:r>
            <a:r>
              <a:rPr lang="en-US" altLang="zh-CN" dirty="0" smtClean="0">
                <a:solidFill>
                  <a:srgbClr val="FF3300"/>
                </a:solidFill>
              </a:rPr>
              <a:t>26</a:t>
            </a:r>
            <a:r>
              <a:rPr lang="zh-CN" altLang="en-US" dirty="0" smtClean="0"/>
              <a:t>的方阵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行是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到</a:t>
            </a:r>
            <a:r>
              <a:rPr lang="en-US" altLang="zh-CN" dirty="0" smtClean="0"/>
              <a:t>z</a:t>
            </a:r>
            <a:r>
              <a:rPr lang="zh-CN" altLang="en-US" dirty="0" smtClean="0"/>
              <a:t>按正常顺序排列，第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行由第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行循环左移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位得到，第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行由第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行循环左移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位得到，依此类推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585-9D48-4AD0-87E6-B111D65DEA79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7" name="内容占位符 6" descr="图片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1400" y="1222453"/>
            <a:ext cx="5410200" cy="517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en-US" dirty="0" smtClean="0"/>
              <a:t>加密过程：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密钥字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encryption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明文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public key distribution</a:t>
            </a:r>
          </a:p>
          <a:p>
            <a:pPr lvl="1"/>
            <a:r>
              <a:rPr lang="zh-CN" altLang="en-US" dirty="0" smtClean="0"/>
              <a:t>由于密钥字比明文短，所以要重复书写密钥字以得与明文等长的密钥序列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8586-57AD-46DB-8E71-4A959E72F879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graphicFrame>
        <p:nvGraphicFramePr>
          <p:cNvPr id="8" name="Group 4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678159"/>
              </p:ext>
            </p:extLst>
          </p:nvPr>
        </p:nvGraphicFramePr>
        <p:xfrm>
          <a:off x="457200" y="4038600"/>
          <a:ext cx="8382000" cy="2185989"/>
        </p:xfrm>
        <a:graphic>
          <a:graphicData uri="http://schemas.openxmlformats.org/drawingml/2006/table">
            <a:tbl>
              <a:tblPr/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7286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  <a:cs typeface="Times New Roman" pitchFamily="18" charset="0"/>
                        </a:rPr>
                        <a:t>密钥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  <a:cs typeface="Times New Roman" pitchFamily="18" charset="0"/>
                        </a:rPr>
                        <a:t>明文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k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  <a:cs typeface="Times New Roman" pitchFamily="18" charset="0"/>
                        </a:rPr>
                        <a:t>密文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G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Q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V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G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Q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W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1524000" y="4038600"/>
            <a:ext cx="381000" cy="2133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010400" y="4038600"/>
            <a:ext cx="381000" cy="2133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248400" y="4038600"/>
            <a:ext cx="381000" cy="21336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800600" y="4038600"/>
            <a:ext cx="381000" cy="21336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590800" y="4038600"/>
            <a:ext cx="381000" cy="21336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696200" y="4038600"/>
            <a:ext cx="381000" cy="21336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3800" y="4038600"/>
            <a:ext cx="685800" cy="2133600"/>
          </a:xfrm>
          <a:prstGeom prst="rect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数学解释：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密钥：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· · · </m:t>
                    </m:r>
                    <m:r>
                      <a:rPr lang="en-US" altLang="zh-CN" i="1" dirty="0" err="1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aseline="30000" dirty="0" smtClean="0"/>
              </a:p>
              <a:p>
                <a:pPr lvl="1"/>
                <a:r>
                  <a:rPr lang="zh-CN" altLang="en-US" dirty="0" smtClean="0"/>
                  <a:t>明文：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· · · </m:t>
                    </m:r>
                    <m:r>
                      <a:rPr lang="en-US" altLang="zh-CN" i="1" dirty="0" err="1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加密：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𝐸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)=</m:t>
                    </m:r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· · · </m:t>
                    </m:r>
                    <m:r>
                      <a:rPr lang="en-US" altLang="zh-CN" i="1" dirty="0" err="1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                  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𝑐</m:t>
                      </m:r>
                      <m:r>
                        <a:rPr lang="en-US" altLang="zh-CN" i="1" baseline="-25000" dirty="0" err="1" smtClean="0">
                          <a:latin typeface="Cambria Math"/>
                        </a:rPr>
                        <m:t>𝑖</m:t>
                      </m:r>
                      <m:r>
                        <a:rPr lang="en-US" altLang="zh-CN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𝑚</m:t>
                      </m:r>
                      <m:r>
                        <a:rPr lang="en-US" altLang="zh-CN" i="1" baseline="-25000" dirty="0" err="1" smtClean="0">
                          <a:latin typeface="Cambria Math"/>
                        </a:rPr>
                        <m:t>𝑖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i="1" dirty="0" smtClean="0">
                          <a:latin typeface="Cambria Math"/>
                        </a:rPr>
                        <m:t> 26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>
                  <a:buNone/>
                </a:pP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解密：</m:t>
                    </m:r>
                    <m:r>
                      <a:rPr lang="en-US" altLang="zh-CN" i="1" dirty="0">
                        <a:latin typeface="Cambria Math"/>
                      </a:rPr>
                      <m:t>𝑚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err="1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𝑖</m:t>
                    </m:r>
                    <m:r>
                      <a:rPr lang="en-US" altLang="zh-CN" i="1" dirty="0" err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26</m:t>
                    </m:r>
                  </m:oMath>
                </a14:m>
                <a:endParaRPr lang="en-US" altLang="zh-CN" dirty="0" smtClean="0"/>
              </a:p>
              <a:p>
                <a:pPr lvl="1">
                  <a:buNone/>
                </a:pPr>
                <a:endParaRPr lang="en-US" altLang="zh-CN" baseline="30000" dirty="0" smtClean="0"/>
              </a:p>
              <a:p>
                <a:pPr lvl="1">
                  <a:buNone/>
                </a:pPr>
                <a:endParaRPr lang="en-US" altLang="zh-CN" baseline="-25000" dirty="0" smtClean="0"/>
              </a:p>
              <a:p>
                <a:pPr lvl="1">
                  <a:buNone/>
                </a:pPr>
                <a:endParaRPr lang="en-US" altLang="zh-CN" baseline="-25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7655-6D09-4A33-9AFA-599EE27F5961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90033"/>
                </a:solidFill>
                <a:latin typeface="楷体_GB2312" pitchFamily="49" charset="-122"/>
              </a:rPr>
              <a:t>希尔（</a:t>
            </a:r>
            <a:r>
              <a:rPr lang="en-US" altLang="zh-CN" dirty="0" smtClean="0">
                <a:solidFill>
                  <a:srgbClr val="990033"/>
                </a:solidFill>
                <a:latin typeface="楷体_GB2312" pitchFamily="49" charset="-122"/>
              </a:rPr>
              <a:t>Hill</a:t>
            </a:r>
            <a:r>
              <a:rPr lang="zh-CN" altLang="en-US" dirty="0" smtClean="0">
                <a:solidFill>
                  <a:srgbClr val="990033"/>
                </a:solidFill>
                <a:latin typeface="楷体_GB2312" pitchFamily="49" charset="-122"/>
              </a:rPr>
              <a:t>）密码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Lester S. Hill</a:t>
                </a: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1929</a:t>
                </a:r>
                <a:r>
                  <a:rPr lang="zh-CN" altLang="en-US" dirty="0" smtClean="0"/>
                  <a:t>年发明</a:t>
                </a:r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990033"/>
                    </a:solidFill>
                    <a:latin typeface="楷体_GB2312" pitchFamily="49" charset="-122"/>
                  </a:rPr>
                  <a:t>基本思想</a:t>
                </a:r>
                <a:r>
                  <a:rPr lang="en-US" altLang="zh-CN" b="1" dirty="0" smtClean="0">
                    <a:solidFill>
                      <a:srgbClr val="990033"/>
                    </a:solidFill>
                    <a:latin typeface="楷体_GB2312" pitchFamily="49" charset="-122"/>
                  </a:rPr>
                  <a:t>:</a:t>
                </a:r>
                <a:r>
                  <a:rPr lang="zh-CN" altLang="en-US" b="1" dirty="0" smtClean="0">
                    <a:solidFill>
                      <a:srgbClr val="990033"/>
                    </a:solidFill>
                    <a:latin typeface="楷体_GB2312" pitchFamily="49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990033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solidFill>
                      <a:srgbClr val="990033"/>
                    </a:solidFill>
                    <a:latin typeface="楷体_GB2312" pitchFamily="49" charset="-122"/>
                  </a:rPr>
                  <a:t>个明文字母通过线性变换，将它们转换为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990033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solidFill>
                      <a:srgbClr val="990033"/>
                    </a:solidFill>
                    <a:latin typeface="楷体_GB2312" pitchFamily="49" charset="-122"/>
                  </a:rPr>
                  <a:t>个密文字母。解密只需做一次逆变换即可</a:t>
                </a:r>
                <a:endParaRPr lang="en-US" altLang="zh-CN" b="1" dirty="0" smtClean="0">
                  <a:solidFill>
                    <a:srgbClr val="990033"/>
                  </a:solidFill>
                  <a:latin typeface="楷体_GB2312" pitchFamily="49" charset="-122"/>
                </a:endParaRPr>
              </a:p>
              <a:p>
                <a:pPr lvl="1" algn="just"/>
                <a:r>
                  <a:rPr lang="zh-CN" altLang="en-US" b="1" dirty="0" smtClean="0">
                    <a:latin typeface="楷体_GB2312" pitchFamily="49" charset="-122"/>
                  </a:rPr>
                  <a:t>算法的密钥</a:t>
                </a:r>
                <a:r>
                  <a:rPr lang="en-US" altLang="zh-CN" b="1" i="1" dirty="0" smtClean="0">
                    <a:latin typeface="楷体_GB2312" pitchFamily="49" charset="-122"/>
                  </a:rPr>
                  <a:t>K=</a:t>
                </a:r>
                <a:r>
                  <a:rPr lang="en-US" altLang="zh-CN" b="1" dirty="0" smtClean="0">
                    <a:latin typeface="楷体_GB2312" pitchFamily="49" charset="-122"/>
                  </a:rPr>
                  <a:t>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</a:rPr>
                          <m:t>𝟐𝟔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上的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可逆矩阵</a:t>
                </a:r>
                <a:r>
                  <a:rPr lang="en-US" altLang="zh-CN" b="1" dirty="0" smtClean="0">
                    <a:latin typeface="楷体_GB2312" pitchFamily="49" charset="-122"/>
                  </a:rPr>
                  <a:t>﹜</a:t>
                </a:r>
                <a:r>
                  <a:rPr lang="zh-CN" altLang="en-US" b="1" dirty="0" smtClean="0">
                    <a:latin typeface="楷体_GB2312" pitchFamily="49" charset="-122"/>
                  </a:rPr>
                  <a:t>，明文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与密文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𝑪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均为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维向量，加密和解密变换分别为：</a:t>
                </a:r>
                <a:endParaRPr lang="en-US" altLang="zh-CN" b="1" dirty="0" smtClean="0">
                  <a:latin typeface="楷体_GB2312" pitchFamily="49" charset="-122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𝑪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𝑲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𝑴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𝒎𝒐𝒅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𝟐𝟔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         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𝑴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𝑲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𝑪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 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𝒎𝒐𝒅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𝟐𝟔</m:t>
                    </m:r>
                  </m:oMath>
                </a14:m>
                <a:r>
                  <a:rPr lang="en-US" altLang="zh-CN" b="1" dirty="0" smtClean="0">
                    <a:solidFill>
                      <a:srgbClr val="990033"/>
                    </a:solidFill>
                    <a:latin typeface="楷体_GB2312" pitchFamily="49" charset="-122"/>
                    <a:ea typeface="黑体" pitchFamily="2" charset="-122"/>
                  </a:rPr>
                  <a:t>   </a:t>
                </a:r>
                <a:r>
                  <a:rPr lang="zh-CN" altLang="en-US" b="1" dirty="0" smtClean="0">
                    <a:solidFill>
                      <a:srgbClr val="990033"/>
                    </a:solidFill>
                    <a:latin typeface="黑体" pitchFamily="2" charset="-122"/>
                    <a:ea typeface="黑体" pitchFamily="2" charset="-122"/>
                  </a:rPr>
                  <a:t> </a:t>
                </a:r>
                <a:endParaRPr lang="en-US" altLang="zh-CN" b="1" dirty="0" smtClean="0">
                  <a:solidFill>
                    <a:srgbClr val="990033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lvl="1" algn="just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𝑲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zh-CN" altLang="en-US" b="1" i="1" dirty="0" smtClean="0">
                        <a:latin typeface="Cambria Math"/>
                      </a:rPr>
                      <m:t>为</m:t>
                    </m:r>
                    <m:r>
                      <a:rPr lang="en-US" altLang="zh-CN" b="1" i="1" dirty="0" smtClean="0">
                        <a:latin typeface="Cambria Math"/>
                      </a:rPr>
                      <m:t>𝑲</m:t>
                    </m:r>
                  </m:oMath>
                </a14:m>
                <a:r>
                  <a:rPr lang="zh-CN" altLang="en-US" b="1" dirty="0" smtClean="0"/>
                  <a:t>在模</a:t>
                </a:r>
                <a:r>
                  <a:rPr lang="en-US" altLang="zh-CN" b="1" dirty="0" smtClean="0"/>
                  <a:t>26</a:t>
                </a:r>
                <a:r>
                  <a:rPr lang="zh-CN" altLang="en-US" b="1" dirty="0" smtClean="0"/>
                  <a:t>上的逆矩阵，满足</a:t>
                </a:r>
                <a:endParaRPr lang="en-US" altLang="zh-CN" b="1" i="1" dirty="0" smtClean="0">
                  <a:solidFill>
                    <a:srgbClr val="000000"/>
                  </a:solidFill>
                  <a:latin typeface="Cambria Math"/>
                  <a:ea typeface="宋体" charset="-122"/>
                </a:endParaRPr>
              </a:p>
              <a:p>
                <a:pPr lvl="1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宋体" charset="-122"/>
                        </a:rPr>
                        <m:t>𝑲</m:t>
                      </m:r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𝑲</m:t>
                          </m:r>
                        </m:e>
                        <m:sup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−</m:t>
                          </m:r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宋体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𝑲</m:t>
                          </m:r>
                        </m:e>
                        <m:sup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−</m:t>
                          </m:r>
                          <m:r>
                            <a:rPr lang="en-US" altLang="zh-CN" b="1" i="1" dirty="0">
                              <a:latin typeface="Cambria Math"/>
                              <a:ea typeface="宋体" charset="-122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宋体" charset="-122"/>
                        </a:rPr>
                        <m:t>𝑲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宋体" charset="-122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宋体" charset="-122"/>
                        </a:rPr>
                        <m:t>𝑰</m:t>
                      </m:r>
                      <m:r>
                        <a:rPr lang="en-US" altLang="zh-CN" b="1" i="1" dirty="0" smtClean="0">
                          <a:latin typeface="Cambria Math"/>
                          <a:ea typeface="宋体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  <a:ea typeface="宋体" charset="-122"/>
                            </a:rPr>
                            <m:t>𝒎𝒐𝒅</m:t>
                          </m:r>
                          <m:r>
                            <a:rPr lang="en-US" altLang="zh-CN" b="1" i="1" dirty="0" smtClean="0">
                              <a:latin typeface="Cambria Math"/>
                              <a:ea typeface="宋体" charset="-122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latin typeface="Cambria Math"/>
                              <a:ea typeface="宋体" charset="-122"/>
                            </a:rPr>
                            <m:t>𝟐𝟔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/>
                  <a:ea typeface="宋体" charset="-122"/>
                </a:endParaRPr>
              </a:p>
              <a:p>
                <a:pPr lvl="1" algn="just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𝑰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为单位矩阵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 r="-1111" b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0D90-BA2B-495C-A0D0-5A8AE4F3FBB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例：</a:t>
                </a:r>
                <a:r>
                  <a:rPr lang="en-US" altLang="zh-CN" i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3758B-2CA4-4CA6-AD3D-E38706AD2AF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95600" y="1600200"/>
          <a:ext cx="198120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" r:id="rId4" imgW="1239431" imgH="919990" progId="Equation.DSMT4">
                  <p:embed/>
                </p:oleObj>
              </mc:Choice>
              <mc:Fallback>
                <p:oleObj r:id="rId4" imgW="1239431" imgH="91999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1981200" cy="147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486400" y="1600200"/>
          <a:ext cx="2362200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" r:id="rId6" imgW="1550073" imgH="914797" progId="Equation.DSMT4">
                  <p:embed/>
                </p:oleObj>
              </mc:Choice>
              <mc:Fallback>
                <p:oleObj r:id="rId6" imgW="1550073" imgH="914797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600200"/>
                        <a:ext cx="2362200" cy="140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447800" y="3200400"/>
          <a:ext cx="632460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9" name="Equation" r:id="rId8" imgW="3632040" imgH="1854000" progId="Equation.DSMT4">
                  <p:embed/>
                </p:oleObj>
              </mc:Choice>
              <mc:Fallback>
                <p:oleObj name="Equation" r:id="rId8" imgW="3632040" imgH="1854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00400"/>
                        <a:ext cx="6324600" cy="323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" y="32004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不难验证：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1B45-D517-42DB-AA63-550D93792F4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latin typeface="楷体_GB2312" pitchFamily="49" charset="-122"/>
                  </a:rPr>
                  <a:t>例：设明文消息为</a:t>
                </a:r>
                <a:r>
                  <a:rPr lang="en-US" altLang="zh-CN" b="1" dirty="0" smtClean="0">
                    <a:latin typeface="楷体_GB2312" pitchFamily="49" charset="-122"/>
                  </a:rPr>
                  <a:t>good</a:t>
                </a:r>
                <a:r>
                  <a:rPr lang="zh-CN" altLang="en-US" b="1" dirty="0" smtClean="0">
                    <a:latin typeface="楷体_GB2312" pitchFamily="49" charset="-122"/>
                  </a:rPr>
                  <a:t>，试用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𝒏</m:t>
                    </m:r>
                    <m:r>
                      <a:rPr lang="zh-CN" altLang="en-US" b="1" i="1" dirty="0" smtClean="0">
                        <a:latin typeface="Cambria Math"/>
                      </a:rPr>
                      <m:t>＝</m:t>
                    </m:r>
                    <m:r>
                      <a:rPr lang="en-US" altLang="zh-CN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 smtClean="0">
                    <a:latin typeface="楷体_GB2312" pitchFamily="49" charset="-122"/>
                  </a:rPr>
                  <a:t>，密钥          的</a:t>
                </a:r>
                <a:r>
                  <a:rPr lang="en-US" altLang="zh-CN" b="1" dirty="0" smtClean="0">
                    <a:latin typeface="楷体_GB2312" pitchFamily="49" charset="-122"/>
                  </a:rPr>
                  <a:t>Hill</a:t>
                </a:r>
                <a:r>
                  <a:rPr lang="zh-CN" altLang="en-US" b="1" dirty="0" smtClean="0">
                    <a:latin typeface="楷体_GB2312" pitchFamily="49" charset="-122"/>
                  </a:rPr>
                  <a:t>密码对其加密，然后再解密</a:t>
                </a:r>
                <a:endParaRPr lang="en-US" altLang="zh-CN" b="1" dirty="0" smtClean="0">
                  <a:latin typeface="楷体_GB2312" pitchFamily="49" charset="-122"/>
                </a:endParaRPr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楷体_GB2312" pitchFamily="49" charset="-122"/>
                  </a:rPr>
                  <a:t>解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：将明文划分为两组：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(g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，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o ) 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和 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(o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，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d )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，即（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6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，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14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）和（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14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，</a:t>
                </a:r>
                <a:r>
                  <a:rPr lang="en-US" altLang="zh-CN" sz="2400" b="1" dirty="0" smtClean="0">
                    <a:latin typeface="楷体_GB2312" pitchFamily="49" charset="-122"/>
                  </a:rPr>
                  <a:t>3</a:t>
                </a:r>
                <a:r>
                  <a:rPr lang="zh-CN" altLang="en-US" sz="2400" b="1" dirty="0" smtClean="0">
                    <a:latin typeface="楷体_GB2312" pitchFamily="49" charset="-122"/>
                  </a:rPr>
                  <a:t>）</a:t>
                </a:r>
                <a:endParaRPr lang="en-US" altLang="zh-CN" sz="2400" b="1" dirty="0" smtClean="0">
                  <a:latin typeface="楷体_GB2312" pitchFamily="49" charset="-122"/>
                </a:endParaRPr>
              </a:p>
              <a:p>
                <a:pPr>
                  <a:buNone/>
                </a:pPr>
                <a:r>
                  <a:rPr lang="zh-CN" altLang="en-US" sz="2400" b="1" dirty="0" smtClean="0">
                    <a:latin typeface="楷体_GB2312" pitchFamily="49" charset="-122"/>
                  </a:rPr>
                  <a:t>  加密过程如下：</a:t>
                </a:r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391400" y="1752600"/>
          <a:ext cx="14398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" name="Equation" r:id="rId4" imgW="812447" imgH="457002" progId="Equation.DSMT4">
                  <p:embed/>
                </p:oleObj>
              </mc:Choice>
              <mc:Fallback>
                <p:oleObj name="Equation" r:id="rId4" imgW="812447" imgH="457002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752600"/>
                        <a:ext cx="1439863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600200" y="4114800"/>
          <a:ext cx="63357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" name="Equation" r:id="rId6" imgW="3987800" imgH="482600" progId="Equation.DSMT4">
                  <p:embed/>
                </p:oleObj>
              </mc:Choice>
              <mc:Fallback>
                <p:oleObj name="Equation" r:id="rId6" imgW="3987800" imgH="482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14800"/>
                        <a:ext cx="6335712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1600200" y="4906963"/>
          <a:ext cx="6337300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4" name="Equation" r:id="rId8" imgW="4013200" imgH="482600" progId="Equation.DSMT4">
                  <p:embed/>
                </p:oleObj>
              </mc:Choice>
              <mc:Fallback>
                <p:oleObj name="Equation" r:id="rId8" imgW="4013200" imgH="482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06963"/>
                        <a:ext cx="6337300" cy="712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14400" y="5715000"/>
            <a:ext cx="7543800" cy="76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zh-CN" sz="2000" b="1" dirty="0" smtClean="0">
                <a:latin typeface="楷体_GB2312" pitchFamily="49" charset="-122"/>
              </a:rPr>
              <a:t>good</a:t>
            </a:r>
            <a:r>
              <a:rPr lang="zh-CN" altLang="en-US" sz="2000" b="1" dirty="0" smtClean="0">
                <a:latin typeface="楷体_GB2312" pitchFamily="49" charset="-122"/>
              </a:rPr>
              <a:t>的加密结果是</a:t>
            </a:r>
            <a:r>
              <a:rPr lang="en-US" altLang="zh-CN" sz="2000" b="1" i="1" dirty="0" err="1" smtClean="0">
                <a:latin typeface="楷体_GB2312" pitchFamily="49" charset="-122"/>
              </a:rPr>
              <a:t>wmwl</a:t>
            </a:r>
            <a:r>
              <a:rPr lang="zh-CN" altLang="en-US" sz="2000" b="1" dirty="0" smtClean="0">
                <a:latin typeface="楷体_GB2312" pitchFamily="49" charset="-122"/>
              </a:rPr>
              <a:t>。显然，明文不同位置的字母</a:t>
            </a:r>
            <a:r>
              <a:rPr lang="zh-CN" altLang="en-US" sz="2000" b="1" dirty="0" smtClean="0">
                <a:latin typeface="Arial"/>
              </a:rPr>
              <a:t>“</a:t>
            </a:r>
            <a:r>
              <a:rPr lang="en-US" altLang="zh-CN" sz="2000" b="1" dirty="0" smtClean="0">
                <a:latin typeface="楷体_GB2312" pitchFamily="49" charset="-122"/>
              </a:rPr>
              <a:t>o</a:t>
            </a:r>
            <a:r>
              <a:rPr lang="en-US" altLang="zh-CN" sz="2000" b="1" dirty="0" smtClean="0">
                <a:latin typeface="Arial"/>
              </a:rPr>
              <a:t>”</a:t>
            </a:r>
            <a:r>
              <a:rPr lang="zh-CN" altLang="en-US" sz="2000" b="1" dirty="0" smtClean="0">
                <a:latin typeface="楷体_GB2312" pitchFamily="49" charset="-122"/>
              </a:rPr>
              <a:t>加密成的密文字母不同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解密过程：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lnSpc>
                <a:spcPct val="105000"/>
              </a:lnSpc>
              <a:spcBef>
                <a:spcPct val="5000"/>
              </a:spcBef>
            </a:pPr>
            <a:endParaRPr lang="en-US" altLang="zh-CN" b="1" dirty="0" smtClean="0">
              <a:solidFill>
                <a:srgbClr val="FF0000"/>
              </a:solidFill>
              <a:latin typeface="楷体_GB2312" pitchFamily="49" charset="-122"/>
            </a:endParaRP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="1" dirty="0" smtClean="0">
                <a:solidFill>
                  <a:srgbClr val="FF0000"/>
                </a:solidFill>
                <a:latin typeface="楷体_GB2312" pitchFamily="49" charset="-122"/>
              </a:rPr>
              <a:t>Hill</a:t>
            </a:r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</a:rPr>
              <a:t>密码特点：</a:t>
            </a:r>
          </a:p>
          <a:p>
            <a:pPr marL="800100" lvl="1" indent="-342900">
              <a:lnSpc>
                <a:spcPct val="105000"/>
              </a:lnSpc>
              <a:spcBef>
                <a:spcPct val="5000"/>
              </a:spcBef>
              <a:buFont typeface="Wingdings" pitchFamily="2" charset="2"/>
              <a:buChar char="u"/>
            </a:pPr>
            <a:r>
              <a:rPr lang="zh-CN" altLang="en-US" sz="2000" b="1" dirty="0" smtClean="0">
                <a:latin typeface="Arial" charset="0"/>
              </a:rPr>
              <a:t>可以较好地抑制自然语言的统计特性，不再有单字母替换的一一对应关系，对抗“惟密文攻击”有较高安全强度</a:t>
            </a:r>
          </a:p>
          <a:p>
            <a:pPr marL="800100" lvl="1" indent="-342900">
              <a:lnSpc>
                <a:spcPct val="105000"/>
              </a:lnSpc>
              <a:spcBef>
                <a:spcPct val="5000"/>
              </a:spcBef>
              <a:buFont typeface="Wingdings" pitchFamily="2" charset="2"/>
              <a:buChar char="u"/>
            </a:pPr>
            <a:r>
              <a:rPr lang="zh-CN" altLang="en-US" sz="2000" b="1" dirty="0" smtClean="0">
                <a:latin typeface="Arial" charset="0"/>
              </a:rPr>
              <a:t>密钥空间较大，在忽略密钥矩阵</a:t>
            </a:r>
            <a:r>
              <a:rPr lang="en-US" altLang="zh-CN" sz="2000" b="1" i="1" dirty="0" smtClean="0">
                <a:latin typeface="Arial" charset="0"/>
              </a:rPr>
              <a:t>K</a:t>
            </a:r>
            <a:r>
              <a:rPr lang="zh-CN" altLang="en-US" sz="2000" b="1" dirty="0" smtClean="0">
                <a:latin typeface="Arial" charset="0"/>
              </a:rPr>
              <a:t>可逆限制条件下，</a:t>
            </a:r>
            <a:r>
              <a:rPr lang="en-US" altLang="zh-CN" sz="2000" dirty="0" smtClean="0"/>
              <a:t>|K|=26</a:t>
            </a:r>
            <a:r>
              <a:rPr lang="en-US" altLang="zh-CN" sz="2000" baseline="30000" dirty="0" smtClean="0"/>
              <a:t>n×n</a:t>
            </a:r>
            <a:r>
              <a:rPr lang="en-US" altLang="zh-CN" sz="2000" b="1" dirty="0" smtClean="0">
                <a:latin typeface="Arial" charset="0"/>
              </a:rPr>
              <a:t>           </a:t>
            </a:r>
          </a:p>
          <a:p>
            <a:pPr marL="800100" lvl="1" indent="-342900">
              <a:lnSpc>
                <a:spcPct val="105000"/>
              </a:lnSpc>
              <a:spcBef>
                <a:spcPct val="5000"/>
              </a:spcBef>
              <a:buFont typeface="Wingdings" pitchFamily="2" charset="2"/>
              <a:buChar char="u"/>
            </a:pPr>
            <a:r>
              <a:rPr lang="zh-CN" altLang="en-US" sz="2000" b="1" dirty="0" smtClean="0">
                <a:latin typeface="Arial" charset="0"/>
              </a:rPr>
              <a:t>易受已知明文攻击及选择明文攻击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572A-3AF4-4887-95E8-58754F798B1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58</a:t>
            </a:fld>
            <a:endParaRPr lang="en-US" altLang="zh-CN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676400" y="2328862"/>
          <a:ext cx="626586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" name="Equation" r:id="rId3" imgW="4127500" imgH="482600" progId="Equation.DSMT4">
                  <p:embed/>
                </p:oleObj>
              </mc:Choice>
              <mc:Fallback>
                <p:oleObj name="Equation" r:id="rId3" imgW="4127500" imgH="482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28862"/>
                        <a:ext cx="6265863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676400" y="3048000"/>
          <a:ext cx="61928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" name="Equation" r:id="rId5" imgW="3987800" imgH="482600" progId="Equation.DSMT4">
                  <p:embed/>
                </p:oleObj>
              </mc:Choice>
              <mc:Fallback>
                <p:oleObj name="Equation" r:id="rId5" imgW="3987800" imgH="482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048000"/>
                        <a:ext cx="6192838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替换密码小结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单表替换密码</a:t>
            </a:r>
            <a:endParaRPr lang="en-US" altLang="zh-CN" b="1" dirty="0" smtClean="0"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en-US" dirty="0" smtClean="0"/>
              <a:t>移位密码（凯撒密码）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乘数密码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仿射密码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其他：</a:t>
            </a:r>
            <a:r>
              <a:rPr lang="en-US" altLang="zh-CN" dirty="0" err="1" smtClean="0"/>
              <a:t>playfair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ADFGX</a:t>
            </a:r>
          </a:p>
          <a:p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多表替换密码</a:t>
            </a:r>
            <a:endParaRPr lang="en-US" altLang="zh-CN" b="1" dirty="0" smtClean="0"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en-US" dirty="0" smtClean="0"/>
              <a:t>一次一密（</a:t>
            </a:r>
            <a:r>
              <a:rPr lang="en-US" altLang="zh-CN" dirty="0" err="1" smtClean="0"/>
              <a:t>Vernam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维吉尼亚密码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希尔（</a:t>
            </a:r>
            <a:r>
              <a:rPr lang="en-US" altLang="zh-CN" dirty="0" smtClean="0"/>
              <a:t>Hill</a:t>
            </a:r>
            <a:r>
              <a:rPr lang="zh-CN" altLang="en-US" dirty="0" smtClean="0"/>
              <a:t>）密码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9C85-0B58-44DF-9A37-AE1966E2F1B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zh-CN" altLang="en-US" dirty="0" smtClean="0"/>
              <a:t>公因子与</a:t>
            </a:r>
            <a:r>
              <a:rPr lang="zh-CN" altLang="en-US" b="1" dirty="0" smtClean="0">
                <a:solidFill>
                  <a:srgbClr val="FF0000"/>
                </a:solidFill>
              </a:rPr>
              <a:t>最大公因子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一个整数可以具有多于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个的因子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密码学中，通常需要确定两个正整数的最大公因子</a:t>
            </a:r>
            <a:r>
              <a:rPr lang="en-US" altLang="zh-CN" dirty="0" smtClean="0"/>
              <a:t>GCD(Greatest Common Divisor)</a:t>
            </a:r>
            <a:r>
              <a:rPr lang="zh-CN" altLang="en-US" dirty="0"/>
              <a:t>，最大公</a:t>
            </a:r>
            <a:r>
              <a:rPr lang="zh-CN" altLang="en-US" dirty="0" smtClean="0"/>
              <a:t>因子</a:t>
            </a:r>
            <a:r>
              <a:rPr lang="zh-CN" altLang="en-US" b="1" dirty="0" smtClean="0">
                <a:solidFill>
                  <a:srgbClr val="FF0000"/>
                </a:solidFill>
              </a:rPr>
              <a:t>唯一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368D-F589-4A2C-8081-B6B0D102C77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3000" y="3962400"/>
            <a:ext cx="6858000" cy="2397443"/>
            <a:chOff x="1143000" y="3962400"/>
            <a:chExt cx="6858000" cy="2397443"/>
          </a:xfrm>
        </p:grpSpPr>
        <p:sp>
          <p:nvSpPr>
            <p:cNvPr id="7" name="椭圆 6"/>
            <p:cNvSpPr/>
            <p:nvPr/>
          </p:nvSpPr>
          <p:spPr bwMode="auto">
            <a:xfrm>
              <a:off x="1143000" y="3962400"/>
              <a:ext cx="4038600" cy="18288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lain" startAt="5"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7      14   28   </a:t>
              </a:r>
            </a:p>
            <a:p>
              <a:pPr marL="457200" marR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lain" startAt="70"/>
                <a:tabLst/>
              </a:pPr>
              <a:r>
                <a:rPr lang="en-US" altLang="zh-CN" sz="2000" dirty="0" smtClean="0"/>
                <a:t>10   140  </a:t>
              </a:r>
            </a:p>
            <a:p>
              <a:pPr marL="457200" marR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35    20                   1     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810000" y="3962400"/>
              <a:ext cx="4038600" cy="18288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5000" y="5867400"/>
              <a:ext cx="2667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 smtClean="0"/>
                <a:t>140</a:t>
              </a:r>
              <a:r>
                <a:rPr lang="zh-CN" altLang="en-US" sz="2600" b="1" dirty="0" smtClean="0"/>
                <a:t>的约数</a:t>
              </a:r>
              <a:endParaRPr lang="zh-CN" altLang="en-US" sz="26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4000" y="5867400"/>
              <a:ext cx="2667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 smtClean="0"/>
                <a:t>12</a:t>
              </a:r>
              <a:r>
                <a:rPr lang="zh-CN" altLang="en-US" sz="2600" b="1" dirty="0" smtClean="0"/>
                <a:t>的约数</a:t>
              </a:r>
              <a:endParaRPr lang="zh-CN" altLang="en-US" sz="26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7200" y="441960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2</a:t>
              </a:r>
              <a:endParaRPr lang="zh-CN" alt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4953000"/>
              <a:ext cx="533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 smtClean="0">
                  <a:solidFill>
                    <a:srgbClr val="FF0000"/>
                  </a:solidFill>
                </a:rPr>
                <a:t>4</a:t>
              </a:r>
              <a:endParaRPr lang="zh-CN" altLang="en-US" sz="2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81800" y="472440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12</a:t>
              </a:r>
              <a:endParaRPr lang="zh-CN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5000" y="518160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3</a:t>
              </a:r>
              <a:endParaRPr lang="zh-CN" alt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34340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6</a:t>
              </a:r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57400" y="3352800"/>
                <a:ext cx="510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gcd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⁡(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𝟏𝟒𝟎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𝟏𝟐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= 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52800"/>
                <a:ext cx="510540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置换密码体制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置换加密（换位密码）：</a:t>
            </a:r>
            <a:r>
              <a:rPr lang="zh-CN" altLang="en-US" dirty="0" smtClean="0">
                <a:solidFill>
                  <a:srgbClr val="FF3300"/>
                </a:solidFill>
              </a:rPr>
              <a:t>明文字符集保持不变</a:t>
            </a:r>
            <a:r>
              <a:rPr lang="zh-CN" altLang="en-US" dirty="0" smtClean="0"/>
              <a:t>，但</a:t>
            </a:r>
            <a:r>
              <a:rPr lang="zh-CN" altLang="en-US" dirty="0" smtClean="0">
                <a:solidFill>
                  <a:srgbClr val="FF3300"/>
                </a:solidFill>
              </a:rPr>
              <a:t>顺序</a:t>
            </a:r>
            <a:r>
              <a:rPr lang="zh-CN" altLang="en-US" dirty="0" smtClean="0"/>
              <a:t>被</a:t>
            </a:r>
            <a:r>
              <a:rPr lang="zh-CN" altLang="en-US" dirty="0" smtClean="0">
                <a:solidFill>
                  <a:srgbClr val="FF3300"/>
                </a:solidFill>
              </a:rPr>
              <a:t>打乱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例：明文</a:t>
            </a:r>
            <a:r>
              <a:rPr lang="en-US" altLang="zh-CN" dirty="0" smtClean="0"/>
              <a:t>   </a:t>
            </a:r>
            <a:r>
              <a:rPr lang="en-US" altLang="zh-CN" sz="2200" dirty="0" smtClean="0">
                <a:solidFill>
                  <a:srgbClr val="FF0000"/>
                </a:solidFill>
              </a:rPr>
              <a:t>COMPUTERGRAPHICSMAYBESLOWBUTATLEASTITSEXPENSIVE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 smtClean="0"/>
              <a:t>    COMPUTERGR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 smtClean="0"/>
              <a:t>    AP HI CSMAYB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 smtClean="0"/>
              <a:t>    ES LOWBUTAT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 smtClean="0"/>
              <a:t>    LE AS T  ITSEX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 smtClean="0"/>
              <a:t>P E N S I V E       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200" b="1" dirty="0" smtClean="0">
                <a:solidFill>
                  <a:srgbClr val="FF00FF"/>
                </a:solidFill>
              </a:rPr>
              <a:t>    </a:t>
            </a:r>
            <a:r>
              <a:rPr lang="zh-CN" altLang="en-US" sz="2200" b="1" dirty="0" smtClean="0">
                <a:solidFill>
                  <a:srgbClr val="FF00FF"/>
                </a:solidFill>
              </a:rPr>
              <a:t>密文</a:t>
            </a:r>
            <a:r>
              <a:rPr lang="en-US" altLang="zh-CN" sz="2200" b="1" dirty="0" smtClean="0">
                <a:solidFill>
                  <a:srgbClr val="FF00FF"/>
                </a:solidFill>
              </a:rPr>
              <a:t>: </a:t>
            </a:r>
            <a:r>
              <a:rPr lang="en-US" altLang="zh-CN" sz="2200" dirty="0" smtClean="0"/>
              <a:t>CAELPOPSEEMHLANPIOSSUCWTITSBIVEMUTERATSGYAERBTX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9A7A-0A12-437E-972B-82C5A890840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例（深度为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的栅栏技术）：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消息“</a:t>
            </a:r>
            <a:r>
              <a:rPr lang="en-US" altLang="zh-CN" sz="2200" dirty="0" smtClean="0"/>
              <a:t>meet </a:t>
            </a:r>
            <a:r>
              <a:rPr lang="en-US" altLang="zh-CN" sz="2200" smtClean="0"/>
              <a:t>me after </a:t>
            </a:r>
            <a:r>
              <a:rPr lang="en-US" altLang="zh-CN" sz="2200" dirty="0" smtClean="0"/>
              <a:t>the </a:t>
            </a:r>
            <a:r>
              <a:rPr lang="en-US" altLang="zh-CN" sz="2200" smtClean="0"/>
              <a:t>toga party</a:t>
            </a:r>
            <a:r>
              <a:rPr lang="en-US" altLang="zh-CN" sz="2200" dirty="0" smtClean="0"/>
              <a:t>”</a:t>
            </a:r>
          </a:p>
          <a:p>
            <a:pPr lvl="1"/>
            <a:r>
              <a:rPr lang="zh-CN" altLang="en-US" sz="2200" dirty="0" smtClean="0"/>
              <a:t>写出如下形式：</a:t>
            </a:r>
            <a:endParaRPr lang="en-US" altLang="zh-CN" sz="2200" dirty="0" smtClean="0"/>
          </a:p>
          <a:p>
            <a:pPr lvl="1">
              <a:buNone/>
            </a:pPr>
            <a:r>
              <a:rPr lang="en-US" altLang="zh-CN" sz="2200" dirty="0" smtClean="0"/>
              <a:t>          </a:t>
            </a:r>
            <a:r>
              <a:rPr lang="pt-BR" altLang="zh-CN" sz="2200" dirty="0" smtClean="0"/>
              <a:t>m e m a </a:t>
            </a:r>
            <a:r>
              <a:rPr lang="pt-BR" altLang="zh-CN" sz="2200" smtClean="0"/>
              <a:t>t r </a:t>
            </a:r>
            <a:r>
              <a:rPr lang="pt-BR" altLang="zh-CN" sz="2200" dirty="0" smtClean="0"/>
              <a:t>h t  g </a:t>
            </a:r>
            <a:r>
              <a:rPr lang="pt-BR" altLang="zh-CN" sz="2200" smtClean="0"/>
              <a:t>p r </a:t>
            </a:r>
            <a:r>
              <a:rPr lang="pt-BR" altLang="zh-CN" sz="2200" dirty="0" smtClean="0"/>
              <a:t>y</a:t>
            </a:r>
          </a:p>
          <a:p>
            <a:pPr lvl="1">
              <a:buNone/>
            </a:pPr>
            <a:r>
              <a:rPr lang="pt-BR" altLang="zh-CN" sz="2200" dirty="0" smtClean="0"/>
              <a:t>          e  t  e  f e t e o a a t</a:t>
            </a:r>
          </a:p>
          <a:p>
            <a:pPr lvl="1"/>
            <a:endParaRPr lang="zh-CN" altLang="pt-BR" sz="2200" dirty="0" smtClean="0"/>
          </a:p>
          <a:p>
            <a:pPr lvl="1"/>
            <a:r>
              <a:rPr lang="zh-CN" altLang="pt-BR" sz="2200" dirty="0" smtClean="0"/>
              <a:t>被加密的消息是：</a:t>
            </a:r>
          </a:p>
          <a:p>
            <a:pPr lvl="1">
              <a:buNone/>
            </a:pPr>
            <a:r>
              <a:rPr lang="pt-BR" altLang="zh-CN" sz="2200" smtClean="0"/>
              <a:t>    MEMATRHTGPRYETEFETEOAAT</a:t>
            </a:r>
            <a:endParaRPr lang="en-US" altLang="zh-CN" sz="2200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3B1B9-9846-427E-AE33-703589E438D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31837"/>
            <a:ext cx="7391400" cy="563563"/>
          </a:xfrm>
        </p:spPr>
        <p:txBody>
          <a:bodyPr/>
          <a:lstStyle/>
          <a:p>
            <a:r>
              <a:rPr lang="zh-CN" altLang="en-US" dirty="0" smtClean="0"/>
              <a:t>古典密码体制的分析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686800" cy="4724400"/>
              </a:xfrm>
            </p:spPr>
            <p:txBody>
              <a:bodyPr/>
              <a:lstStyle/>
              <a:p>
                <a:r>
                  <a:rPr lang="zh-CN" altLang="en-US" b="1" dirty="0" smtClean="0">
                    <a:latin typeface="黑体" pitchFamily="2" charset="-122"/>
                    <a:ea typeface="黑体" pitchFamily="2" charset="-122"/>
                  </a:rPr>
                  <a:t> 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穷举分析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>
                    <a:solidFill>
                      <a:srgbClr val="FF3300"/>
                    </a:solidFill>
                  </a:rPr>
                  <a:t>加同余密码：</a:t>
                </a:r>
                <a:r>
                  <a:rPr lang="zh-CN" altLang="en-US" dirty="0" smtClean="0"/>
                  <a:t>明文为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英文字母表</a:t>
                </a:r>
                <a:r>
                  <a:rPr lang="zh-CN" altLang="en-US" dirty="0"/>
                  <a:t>时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只有</a:t>
                </a:r>
                <a:r>
                  <a:rPr lang="en-US" altLang="zh-CN" dirty="0" smtClean="0"/>
                  <a:t>25</a:t>
                </a:r>
                <a:r>
                  <a:rPr lang="zh-CN" altLang="en-US" dirty="0" smtClean="0"/>
                  <a:t>种可能值。明文为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位扩展</a:t>
                </a:r>
                <a:r>
                  <a:rPr lang="en-US" altLang="zh-CN" dirty="0" smtClean="0">
                    <a:solidFill>
                      <a:srgbClr val="FF3300"/>
                    </a:solidFill>
                  </a:rPr>
                  <a:t>ASCII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码</a:t>
                </a:r>
                <a:r>
                  <a:rPr lang="zh-CN" altLang="en-US" dirty="0">
                    <a:solidFill>
                      <a:srgbClr val="FF3300"/>
                    </a:solidFill>
                  </a:rPr>
                  <a:t>时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只有</a:t>
                </a:r>
                <a:r>
                  <a:rPr lang="en-US" altLang="zh-CN" dirty="0" smtClean="0"/>
                  <a:t>255</a:t>
                </a:r>
                <a:r>
                  <a:rPr lang="zh-CN" altLang="en-US" dirty="0" smtClean="0"/>
                  <a:t>种值。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穷举即可</a:t>
                </a:r>
                <a:endParaRPr lang="zh-CN" altLang="en-US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>
                    <a:solidFill>
                      <a:srgbClr val="FF3300"/>
                    </a:solidFill>
                  </a:rPr>
                  <a:t>乘数密码</a:t>
                </a:r>
                <a:r>
                  <a:rPr lang="zh-CN" altLang="en-US" dirty="0" smtClean="0"/>
                  <a:t>更易破译。密钥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要满足条件</a:t>
                </a:r>
                <a:r>
                  <a:rPr lang="en-US" altLang="zh-CN" dirty="0" smtClean="0">
                    <a:solidFill>
                      <a:srgbClr val="FF3300"/>
                    </a:solidFill>
                  </a:rPr>
                  <a:t>(</a:t>
                </a:r>
                <a:r>
                  <a:rPr lang="en-US" altLang="zh-CN" i="1" dirty="0" smtClean="0">
                    <a:solidFill>
                      <a:srgbClr val="FF3300"/>
                    </a:solidFill>
                  </a:rPr>
                  <a:t>n</a:t>
                </a:r>
                <a:r>
                  <a:rPr lang="en-US" altLang="zh-CN" dirty="0" smtClean="0">
                    <a:solidFill>
                      <a:srgbClr val="FF3300"/>
                    </a:solidFill>
                  </a:rPr>
                  <a:t>, </a:t>
                </a:r>
                <a:r>
                  <a:rPr lang="en-US" altLang="zh-CN" i="1" dirty="0" smtClean="0">
                    <a:solidFill>
                      <a:srgbClr val="FF3300"/>
                    </a:solidFill>
                  </a:rPr>
                  <a:t>k </a:t>
                </a:r>
                <a:r>
                  <a:rPr lang="en-US" altLang="zh-CN" dirty="0" smtClean="0">
                    <a:solidFill>
                      <a:srgbClr val="FF33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＝</a:t>
                </a:r>
                <a:r>
                  <a:rPr lang="en-US" altLang="zh-CN" dirty="0" smtClean="0">
                    <a:solidFill>
                      <a:srgbClr val="FF3300"/>
                    </a:solidFill>
                  </a:rPr>
                  <a:t>1</a:t>
                </a:r>
                <a:r>
                  <a:rPr lang="zh-CN" altLang="en-US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只有≤</a:t>
                </a:r>
                <a:r>
                  <a:rPr lang="zh-CN" altLang="en-US" i="1" dirty="0" smtClean="0">
                    <a:sym typeface="Symbol" pitchFamily="18" charset="2"/>
                  </a:rPr>
                  <a:t></a:t>
                </a:r>
                <a:r>
                  <a:rPr lang="zh-CN" altLang="en-US" i="1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en-US" altLang="zh-CN" i="1" dirty="0" smtClean="0"/>
                  <a:t>n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个不同取值。去掉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恒等情况，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只有</a:t>
                </a:r>
                <a:r>
                  <a:rPr lang="zh-CN" altLang="en-US" i="1" dirty="0" smtClean="0">
                    <a:sym typeface="Symbol" pitchFamily="18" charset="2"/>
                  </a:rPr>
                  <a:t></a:t>
                </a:r>
                <a:r>
                  <a:rPr lang="en-US" altLang="zh-CN" dirty="0" smtClean="0"/>
                  <a:t>(</a:t>
                </a:r>
                <a:r>
                  <a:rPr lang="en-US" altLang="zh-CN" i="1" dirty="0" smtClean="0"/>
                  <a:t>n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－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种</a:t>
                </a:r>
                <a:endParaRPr lang="en-US" altLang="zh-CN" dirty="0" smtClean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2400" dirty="0" smtClean="0"/>
                  <a:t>明文为英文</a:t>
                </a:r>
                <a:r>
                  <a:rPr lang="zh-CN" altLang="en-US" sz="2400" dirty="0"/>
                  <a:t>字母表时，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sz="2400" dirty="0" smtClean="0"/>
                  <a:t>只能取</a:t>
                </a:r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5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7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9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11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15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17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19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21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23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25</a:t>
                </a:r>
                <a:r>
                  <a:rPr lang="zh-CN" altLang="en-US" sz="2400" dirty="0" smtClean="0"/>
                  <a:t>共</a:t>
                </a:r>
                <a:r>
                  <a:rPr lang="en-US" altLang="zh-CN" sz="2400" dirty="0" smtClean="0"/>
                  <a:t>11</a:t>
                </a:r>
                <a:r>
                  <a:rPr lang="zh-CN" altLang="en-US" sz="2400" dirty="0" smtClean="0"/>
                  <a:t>种不同值</a:t>
                </a:r>
                <a:endParaRPr lang="en-US" altLang="zh-CN" sz="2400" dirty="0" smtClean="0"/>
              </a:p>
              <a:p>
                <a:pPr lvl="1"/>
                <a:r>
                  <a:rPr lang="zh-CN" altLang="en-US" dirty="0" smtClean="0">
                    <a:solidFill>
                      <a:srgbClr val="FF0000"/>
                    </a:solidFill>
                  </a:rPr>
                  <a:t>仿射密码</a:t>
                </a:r>
                <a:r>
                  <a:rPr lang="zh-CN" altLang="en-US" dirty="0" smtClean="0"/>
                  <a:t>保密性好一些。但密钥也只有</a:t>
                </a:r>
                <a:r>
                  <a:rPr lang="en-US" altLang="zh-CN" dirty="0" smtClean="0"/>
                  <a:t>n</a:t>
                </a:r>
                <a:r>
                  <a:rPr lang="en-US" altLang="zh-CN" i="1" dirty="0" smtClean="0">
                    <a:sym typeface="Symbol" pitchFamily="18" charset="2"/>
                  </a:rPr>
                  <a:t></a:t>
                </a:r>
                <a:r>
                  <a:rPr lang="en-US" altLang="zh-CN" dirty="0" smtClean="0"/>
                  <a:t>(n)</a:t>
                </a:r>
                <a:r>
                  <a:rPr lang="zh-CN" altLang="en-US" dirty="0" smtClean="0"/>
                  <a:t>－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种。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+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，去掉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∗1+0</m:t>
                    </m:r>
                  </m:oMath>
                </a14:m>
                <a:r>
                  <a:rPr lang="en-US" altLang="zh-CN" dirty="0" smtClean="0"/>
                  <a:t>)</a:t>
                </a:r>
              </a:p>
              <a:p>
                <a:pPr lvl="2"/>
                <a:r>
                  <a:rPr lang="zh-CN" altLang="en-US" sz="2400" dirty="0" smtClean="0"/>
                  <a:t>对英文字母表的情况，密钥只有</a:t>
                </a:r>
                <a:r>
                  <a:rPr lang="en-US" altLang="zh-CN" sz="2400" dirty="0" smtClean="0"/>
                  <a:t>26×12</a:t>
                </a:r>
                <a:r>
                  <a:rPr lang="zh-CN" altLang="en-US" sz="2400" dirty="0" smtClean="0"/>
                  <a:t>－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＝</a:t>
                </a:r>
                <a:r>
                  <a:rPr lang="en-US" altLang="zh-CN" sz="2400" dirty="0" smtClean="0"/>
                  <a:t>311</a:t>
                </a:r>
                <a:r>
                  <a:rPr lang="zh-CN" altLang="en-US" sz="2400" dirty="0" smtClean="0"/>
                  <a:t>种</a:t>
                </a:r>
              </a:p>
              <a:p>
                <a:pPr lvl="2"/>
                <a:r>
                  <a:rPr lang="zh-CN" altLang="en-US" sz="2400" dirty="0" smtClean="0"/>
                  <a:t>古代密码分析者用穷举法破译可能会</a:t>
                </a:r>
                <a:r>
                  <a:rPr lang="zh-CN" altLang="en-US" sz="2400" dirty="0"/>
                  <a:t>有</a:t>
                </a:r>
                <a:r>
                  <a:rPr lang="zh-CN" altLang="en-US" sz="2400" dirty="0" smtClean="0"/>
                  <a:t>一定困难，但对计算机来说微不足道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86800" cy="4724400"/>
              </a:xfrm>
              <a:blipFill rotWithShape="1">
                <a:blip r:embed="rId2"/>
                <a:stretch>
                  <a:fillRect l="-1193" t="-1677" r="-77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82-62EC-4338-B326-2AF5C0919B9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统计特性：</a:t>
            </a:r>
            <a:endParaRPr lang="en-US" altLang="zh-CN" b="1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lvl="3"/>
            <a:endParaRPr lang="en-US" altLang="zh-CN" b="1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en-US" dirty="0" smtClean="0"/>
              <a:t>任何</a:t>
            </a:r>
            <a:r>
              <a:rPr lang="zh-CN" altLang="en-US" dirty="0" smtClean="0">
                <a:solidFill>
                  <a:srgbClr val="FF3300"/>
                </a:solidFill>
              </a:rPr>
              <a:t>自然语言</a:t>
            </a:r>
            <a:r>
              <a:rPr lang="zh-CN" altLang="en-US" dirty="0" smtClean="0"/>
              <a:t>都有</a:t>
            </a:r>
            <a:r>
              <a:rPr lang="zh-CN" altLang="en-US" dirty="0" smtClean="0">
                <a:solidFill>
                  <a:srgbClr val="FF3300"/>
                </a:solidFill>
              </a:rPr>
              <a:t>固有的统计特性</a:t>
            </a:r>
            <a:r>
              <a:rPr lang="zh-CN" altLang="en-US" dirty="0" smtClean="0"/>
              <a:t>。如果这种统计特性在密文中有所反映，便可以通过分析明文和密文的统计规律来破译密码。许多古典密码都可用</a:t>
            </a:r>
            <a:r>
              <a:rPr lang="zh-CN" altLang="en-US" b="1" dirty="0" smtClean="0">
                <a:solidFill>
                  <a:srgbClr val="FF0000"/>
                </a:solidFill>
              </a:rPr>
              <a:t>统计分析法</a:t>
            </a:r>
            <a:r>
              <a:rPr lang="zh-CN" altLang="en-US" dirty="0" smtClean="0"/>
              <a:t>破译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根据各字母</a:t>
            </a:r>
            <a:r>
              <a:rPr lang="zh-CN" altLang="en-US" b="1" dirty="0" smtClean="0">
                <a:solidFill>
                  <a:srgbClr val="FF0000"/>
                </a:solidFill>
              </a:rPr>
              <a:t>频率</a:t>
            </a:r>
            <a:r>
              <a:rPr lang="zh-CN" altLang="en-US" dirty="0" smtClean="0"/>
              <a:t>可将英文字母分为几组。不仅单字母以相当稳定的频率出现，</a:t>
            </a:r>
            <a:r>
              <a:rPr lang="zh-CN" altLang="en-US" dirty="0" smtClean="0">
                <a:solidFill>
                  <a:srgbClr val="FF0000"/>
                </a:solidFill>
              </a:rPr>
              <a:t>双字母组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三字母组</a:t>
            </a:r>
            <a:r>
              <a:rPr lang="zh-CN" altLang="en-US" dirty="0" smtClean="0"/>
              <a:t>同样如此</a:t>
            </a:r>
            <a:endParaRPr lang="en-US" altLang="zh-CN" dirty="0" smtClean="0"/>
          </a:p>
          <a:p>
            <a:pPr lvl="1"/>
            <a:endParaRPr lang="zh-CN" altLang="en-US" sz="22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4969-706F-4FBD-9A00-9CFB13BDEDF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63</a:t>
            </a:fld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古典密码体制的分析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26</a:t>
            </a:r>
            <a:r>
              <a:rPr lang="zh-CN" altLang="en-US" dirty="0" smtClean="0">
                <a:solidFill>
                  <a:srgbClr val="FFFF00"/>
                </a:solidFill>
              </a:rPr>
              <a:t>个英文字母出现频率统计表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5C98-094A-4CF1-9448-38F261DA017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pic>
        <p:nvPicPr>
          <p:cNvPr id="11" name="内容占位符 10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0200"/>
            <a:ext cx="5936946" cy="4495800"/>
          </a:xfrm>
        </p:spPr>
      </p:pic>
      <p:pic>
        <p:nvPicPr>
          <p:cNvPr id="12" name="图片 11" descr="英文字母频率统计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73" y="0"/>
            <a:ext cx="53494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图片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47800"/>
            <a:ext cx="5863868" cy="182255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884B-D89B-4434-BA6F-00113F2E80A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65</a:t>
            </a:fld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7315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zh-CN" altLang="en-US" sz="2400" dirty="0" smtClean="0">
                <a:latin typeface="宋体" pitchFamily="2" charset="-122"/>
              </a:rPr>
              <a:t>出现频率最高的</a:t>
            </a:r>
            <a:r>
              <a:rPr lang="en-US" altLang="zh-CN" sz="2400" dirty="0" smtClean="0">
                <a:latin typeface="宋体" pitchFamily="2" charset="-122"/>
              </a:rPr>
              <a:t>30</a:t>
            </a:r>
            <a:r>
              <a:rPr lang="zh-CN" altLang="en-US" sz="2400" dirty="0" smtClean="0">
                <a:latin typeface="宋体" pitchFamily="2" charset="-122"/>
              </a:rPr>
              <a:t>个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</a:rPr>
              <a:t>双字母组合</a:t>
            </a:r>
            <a:r>
              <a:rPr lang="zh-CN" altLang="en-US" sz="2400" dirty="0" smtClean="0">
                <a:latin typeface="宋体" pitchFamily="2" charset="-122"/>
              </a:rPr>
              <a:t>依次是：</a:t>
            </a:r>
          </a:p>
          <a:p>
            <a:pPr marL="457200" indent="-457200">
              <a:buFontTx/>
              <a:buNone/>
            </a:pPr>
            <a:r>
              <a:rPr lang="zh-CN" altLang="en-US" sz="12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dirty="0" err="1" smtClean="0">
                <a:solidFill>
                  <a:srgbClr val="C00000"/>
                </a:solidFill>
              </a:rPr>
              <a:t>th</a:t>
            </a:r>
            <a:r>
              <a:rPr lang="en-US" altLang="zh-CN" dirty="0" smtClean="0">
                <a:solidFill>
                  <a:srgbClr val="C00000"/>
                </a:solidFill>
              </a:rPr>
              <a:t>		he	in	</a:t>
            </a:r>
            <a:r>
              <a:rPr lang="en-US" altLang="zh-CN" dirty="0" err="1" smtClean="0">
                <a:solidFill>
                  <a:srgbClr val="C00000"/>
                </a:solidFill>
              </a:rPr>
              <a:t>er</a:t>
            </a:r>
            <a:r>
              <a:rPr lang="en-US" altLang="zh-CN" dirty="0" smtClean="0">
                <a:solidFill>
                  <a:srgbClr val="C00000"/>
                </a:solidFill>
              </a:rPr>
              <a:t>	an	re	</a:t>
            </a:r>
            <a:r>
              <a:rPr lang="en-US" altLang="zh-CN" dirty="0" err="1" smtClean="0">
                <a:solidFill>
                  <a:srgbClr val="C00000"/>
                </a:solidFill>
              </a:rPr>
              <a:t>ed</a:t>
            </a:r>
            <a:r>
              <a:rPr lang="en-US" altLang="zh-CN" dirty="0" smtClean="0">
                <a:solidFill>
                  <a:srgbClr val="C00000"/>
                </a:solidFill>
              </a:rPr>
              <a:t>	on</a:t>
            </a:r>
          </a:p>
          <a:p>
            <a:pPr marL="457200" indent="-457200">
              <a:buFontTx/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     </a:t>
            </a:r>
            <a:r>
              <a:rPr lang="en-US" altLang="zh-CN" dirty="0" err="1" smtClean="0">
                <a:solidFill>
                  <a:srgbClr val="C00000"/>
                </a:solidFill>
              </a:rPr>
              <a:t>es</a:t>
            </a:r>
            <a:r>
              <a:rPr lang="en-US" altLang="zh-CN" dirty="0" smtClean="0">
                <a:solidFill>
                  <a:srgbClr val="C00000"/>
                </a:solidFill>
              </a:rPr>
              <a:t>	         </a:t>
            </a:r>
            <a:r>
              <a:rPr lang="en-US" altLang="zh-CN" dirty="0" err="1" smtClean="0">
                <a:solidFill>
                  <a:srgbClr val="C00000"/>
                </a:solidFill>
              </a:rPr>
              <a:t>st</a:t>
            </a:r>
            <a:r>
              <a:rPr lang="en-US" altLang="zh-CN" dirty="0" smtClean="0">
                <a:solidFill>
                  <a:srgbClr val="C00000"/>
                </a:solidFill>
              </a:rPr>
              <a:t>	en	at	to	</a:t>
            </a:r>
            <a:r>
              <a:rPr lang="en-US" altLang="zh-CN" dirty="0" err="1" smtClean="0">
                <a:solidFill>
                  <a:srgbClr val="C00000"/>
                </a:solidFill>
              </a:rPr>
              <a:t>nt</a:t>
            </a:r>
            <a:r>
              <a:rPr lang="en-US" altLang="zh-CN" dirty="0" smtClean="0">
                <a:solidFill>
                  <a:srgbClr val="C00000"/>
                </a:solidFill>
              </a:rPr>
              <a:t>	ha               </a:t>
            </a:r>
            <a:r>
              <a:rPr lang="en-US" altLang="zh-CN" dirty="0" err="1" smtClean="0">
                <a:solidFill>
                  <a:srgbClr val="C00000"/>
                </a:solidFill>
              </a:rPr>
              <a:t>nd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457200" indent="-457200">
              <a:buFontTx/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     </a:t>
            </a:r>
            <a:r>
              <a:rPr lang="en-US" altLang="zh-CN" dirty="0" err="1" smtClean="0">
                <a:solidFill>
                  <a:srgbClr val="C00000"/>
                </a:solidFill>
              </a:rPr>
              <a:t>ou</a:t>
            </a:r>
            <a:r>
              <a:rPr lang="en-US" altLang="zh-CN" dirty="0" smtClean="0">
                <a:solidFill>
                  <a:srgbClr val="C00000"/>
                </a:solidFill>
              </a:rPr>
              <a:t>  	ea	</a:t>
            </a:r>
            <a:r>
              <a:rPr lang="en-US" altLang="zh-CN" dirty="0" err="1" smtClean="0">
                <a:solidFill>
                  <a:srgbClr val="C00000"/>
                </a:solidFill>
              </a:rPr>
              <a:t>ng</a:t>
            </a:r>
            <a:r>
              <a:rPr lang="en-US" altLang="zh-CN" dirty="0" smtClean="0">
                <a:solidFill>
                  <a:srgbClr val="C00000"/>
                </a:solidFill>
              </a:rPr>
              <a:t>	as	or	</a:t>
            </a:r>
            <a:r>
              <a:rPr lang="en-US" altLang="zh-CN" dirty="0" err="1" smtClean="0">
                <a:solidFill>
                  <a:srgbClr val="C00000"/>
                </a:solidFill>
              </a:rPr>
              <a:t>ti</a:t>
            </a:r>
            <a:r>
              <a:rPr lang="en-US" altLang="zh-CN" dirty="0" smtClean="0">
                <a:solidFill>
                  <a:srgbClr val="C00000"/>
                </a:solidFill>
              </a:rPr>
              <a:t>	is	et</a:t>
            </a:r>
          </a:p>
          <a:p>
            <a:pPr marL="457200" indent="-457200">
              <a:buFontTx/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     It	         </a:t>
            </a:r>
            <a:r>
              <a:rPr lang="en-US" altLang="zh-CN" dirty="0" err="1" smtClean="0">
                <a:solidFill>
                  <a:srgbClr val="C00000"/>
                </a:solidFill>
              </a:rPr>
              <a:t>ar</a:t>
            </a:r>
            <a:r>
              <a:rPr lang="en-US" altLang="zh-CN" dirty="0" smtClean="0">
                <a:solidFill>
                  <a:srgbClr val="C00000"/>
                </a:solidFill>
              </a:rPr>
              <a:t>	</a:t>
            </a:r>
            <a:r>
              <a:rPr lang="en-US" altLang="zh-CN" dirty="0" err="1" smtClean="0">
                <a:solidFill>
                  <a:srgbClr val="C00000"/>
                </a:solidFill>
              </a:rPr>
              <a:t>te</a:t>
            </a:r>
            <a:r>
              <a:rPr lang="en-US" altLang="zh-CN" dirty="0" smtClean="0">
                <a:solidFill>
                  <a:srgbClr val="C00000"/>
                </a:solidFill>
              </a:rPr>
              <a:t>	se	hi	of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dirty="0" smtClean="0">
                <a:latin typeface="宋体" pitchFamily="2" charset="-122"/>
              </a:rPr>
              <a:t>出现频率最高的</a:t>
            </a:r>
            <a:r>
              <a:rPr lang="en-US" altLang="zh-CN" sz="2400" dirty="0" smtClean="0">
                <a:latin typeface="宋体" pitchFamily="2" charset="-122"/>
              </a:rPr>
              <a:t>20</a:t>
            </a:r>
            <a:r>
              <a:rPr lang="zh-CN" altLang="en-US" sz="2400" dirty="0" smtClean="0">
                <a:latin typeface="宋体" pitchFamily="2" charset="-122"/>
              </a:rPr>
              <a:t>个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</a:rPr>
              <a:t>三字母组合</a:t>
            </a:r>
            <a:r>
              <a:rPr lang="zh-CN" altLang="en-US" sz="2400" dirty="0" smtClean="0">
                <a:latin typeface="宋体" pitchFamily="2" charset="-122"/>
              </a:rPr>
              <a:t>依次是：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74675" y="4800600"/>
            <a:ext cx="8569325" cy="163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l"/>
            <a:r>
              <a:rPr lang="en-US" altLang="zh-CN" sz="1800" b="1" dirty="0">
                <a:latin typeface="Arial" charset="0"/>
                <a:ea typeface="宋体" charset="-122"/>
              </a:rPr>
              <a:t>      </a:t>
            </a:r>
            <a:r>
              <a:rPr lang="en-US" altLang="zh-CN" sz="1800" b="1" dirty="0" smtClean="0">
                <a:latin typeface="Arial" charset="0"/>
                <a:ea typeface="宋体" charset="-122"/>
              </a:rPr>
              <a:t>        </a:t>
            </a:r>
            <a:r>
              <a:rPr lang="en-US" altLang="zh-CN" sz="20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the</a:t>
            </a:r>
            <a:r>
              <a:rPr lang="zh-CN" altLang="en-US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（比</a:t>
            </a:r>
            <a:r>
              <a:rPr lang="en-US" altLang="zh-CN" b="1" dirty="0" err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ing</a:t>
            </a:r>
            <a:r>
              <a:rPr lang="zh-CN" altLang="en-US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高</a:t>
            </a:r>
            <a:r>
              <a:rPr lang="en-US" altLang="zh-CN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倍）  </a:t>
            </a:r>
            <a:r>
              <a:rPr lang="en-US" altLang="zh-CN" sz="2000" b="1" dirty="0" err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ing</a:t>
            </a:r>
            <a:r>
              <a:rPr lang="en-US" altLang="zh-CN" sz="20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	and 	</a:t>
            </a:r>
            <a:r>
              <a:rPr lang="en-US" altLang="zh-CN" sz="20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</a:t>
            </a:r>
            <a:r>
              <a:rPr lang="en-US" altLang="zh-CN" sz="2000" b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her 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</a:t>
            </a:r>
            <a:r>
              <a:rPr lang="en-US" altLang="zh-CN" sz="20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</a:t>
            </a:r>
            <a:r>
              <a:rPr lang="en-US" altLang="zh-CN" sz="2000" b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ere 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	</a:t>
            </a:r>
            <a:r>
              <a:rPr lang="en-US" altLang="zh-CN" sz="2000" b="1" dirty="0" err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ent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	</a:t>
            </a:r>
            <a:r>
              <a:rPr lang="en-US" altLang="zh-CN" sz="2000" b="1" dirty="0" err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tha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		nth 		was           eth 	</a:t>
            </a:r>
            <a:r>
              <a:rPr lang="en-US" altLang="zh-CN" sz="20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lang="en-US" altLang="zh-CN" sz="2000" b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for 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	</a:t>
            </a:r>
            <a:r>
              <a:rPr lang="en-US" altLang="zh-CN" sz="2000" b="1" dirty="0" err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dth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		hat 		she 		ion 		</a:t>
            </a:r>
            <a:r>
              <a:rPr lang="en-US" altLang="zh-CN" sz="2000" b="1" dirty="0" err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int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		his 		</a:t>
            </a:r>
            <a:r>
              <a:rPr lang="en-US" altLang="zh-CN" sz="2000" b="1" dirty="0" err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sth</a:t>
            </a:r>
            <a:r>
              <a:rPr lang="en-US" altLang="zh-CN" sz="20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	</a:t>
            </a:r>
            <a:r>
              <a:rPr lang="en-US" altLang="zh-CN" sz="20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	</a:t>
            </a:r>
            <a:r>
              <a:rPr lang="en-US" altLang="zh-CN" sz="2000" b="1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ers           ver </a:t>
            </a:r>
            <a:endParaRPr lang="en-US" altLang="zh-CN" sz="2000" b="1" dirty="0">
              <a:solidFill>
                <a:srgbClr val="A5002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统计数据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是通过非专业性文献中的字母进行统计得到的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对明文相关知识的掌握对破译密码也十分重要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计算机程序文件的字符频率分布与报纸的字符频率分布有显著不同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20EC-60B0-407D-B882-F2A56462B65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分析实例</a:t>
            </a:r>
            <a:r>
              <a:rPr lang="en-US" altLang="zh-CN" sz="3200" dirty="0" smtClean="0"/>
              <a:t>—</a:t>
            </a:r>
            <a:r>
              <a:rPr lang="zh-CN" altLang="en-US" sz="3200" dirty="0" smtClean="0"/>
              <a:t>单表密码体制的统计分析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例：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设某一段明文经单表替代密码加密后的密文如下：</a:t>
            </a:r>
            <a:endParaRPr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YIFQ FMZR WQFY VECF MDZP CVMR ZWNM DZVE JBTX CDDUMJ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NDIF EFMD ZCDM QZKC EYFC JMYR NCWJ CSZR EXCH ZUNMXZ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NZUC DRJX YYSM RTME YIFZ WDYV ZVYF ZUMR ZCRW NZDZJJ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XZWG CHSM RNMD HNCM FQCH ZJMX JZWI EJYU CFWD JNZDIR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  试分析出对应明文。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BE12-9226-453C-8615-733FF677E4A7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解：</a:t>
                </a:r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将加密变换记为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宋体" pitchFamily="2" charset="-122"/>
                      </a:rPr>
                      <m:t>𝐸</m:t>
                    </m:r>
                    <m:r>
                      <a:rPr lang="en-US" altLang="zh-CN" i="1" baseline="-25000" dirty="0" err="1" smtClean="0">
                        <a:latin typeface="Cambria Math"/>
                        <a:ea typeface="宋体" pitchFamily="2" charset="-122"/>
                      </a:rPr>
                      <m:t>𝑘</m:t>
                    </m:r>
                  </m:oMath>
                </a14:m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，解密变换记为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 err="1" smtClean="0">
                        <a:latin typeface="Cambria Math"/>
                        <a:ea typeface="宋体" pitchFamily="2" charset="-122"/>
                      </a:rPr>
                      <m:t>𝑘</m:t>
                    </m:r>
                  </m:oMath>
                </a14:m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，密文中共有</a:t>
                </a:r>
                <a:r>
                  <a:rPr lang="en-US" altLang="zh-CN" dirty="0" smtClean="0">
                    <a:latin typeface="宋体" pitchFamily="2" charset="-122"/>
                    <a:ea typeface="宋体" pitchFamily="2" charset="-122"/>
                  </a:rPr>
                  <a:t>168</a:t>
                </a:r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个字母</a:t>
                </a:r>
                <a:endParaRPr lang="en-US" altLang="zh-CN" dirty="0" smtClean="0">
                  <a:latin typeface="宋体" pitchFamily="2" charset="-122"/>
                  <a:ea typeface="宋体" pitchFamily="2" charset="-122"/>
                </a:endParaRPr>
              </a:p>
              <a:p>
                <a:pPr>
                  <a:buNone/>
                </a:pPr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  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宋体" pitchFamily="2" charset="-122"/>
                    <a:ea typeface="宋体" pitchFamily="2" charset="-122"/>
                  </a:rPr>
                  <a:t>第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宋体" pitchFamily="2" charset="-122"/>
                    <a:ea typeface="宋体" pitchFamily="2" charset="-122"/>
                  </a:rPr>
                  <a:t>步</a:t>
                </a:r>
                <a:r>
                  <a:rPr lang="zh-CN" altLang="en-US" dirty="0" smtClean="0">
                    <a:latin typeface="宋体" pitchFamily="2" charset="-122"/>
                    <a:ea typeface="宋体" pitchFamily="2" charset="-122"/>
                  </a:rPr>
                  <a:t>：统计密文中字母的出现次数和频率</a:t>
                </a:r>
                <a:endParaRPr lang="zh-CN" altLang="en-US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/>
                <a:stretch>
                  <a:fillRect l="-1481" t="-1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BC8-74C0-4C16-A894-E96B1047D99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3124200"/>
            <a:ext cx="5653088" cy="324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 bwMode="auto">
          <a:xfrm>
            <a:off x="4579144" y="6172200"/>
            <a:ext cx="2826544" cy="198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步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：从出现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频率最高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的几个字母及双字母组合、三字母组合开始，并假定它们是英语中出现频率较高的字母及字母组合对应的密文，逐步推测各密文字母对应的明文字母</a:t>
            </a:r>
          </a:p>
          <a:p>
            <a:pPr lvl="1"/>
            <a:r>
              <a:rPr lang="zh-CN" altLang="en-US" dirty="0" smtClean="0">
                <a:solidFill>
                  <a:srgbClr val="A50021"/>
                </a:solidFill>
                <a:latin typeface="宋体" pitchFamily="2" charset="-122"/>
                <a:ea typeface="宋体" pitchFamily="2" charset="-122"/>
              </a:rPr>
              <a:t>密文字母</a:t>
            </a:r>
            <a:r>
              <a:rPr lang="en-US" altLang="zh-CN" dirty="0" smtClean="0">
                <a:solidFill>
                  <a:srgbClr val="A50021"/>
                </a:solidFill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dirty="0" smtClean="0">
                <a:solidFill>
                  <a:srgbClr val="A50021"/>
                </a:solidFill>
                <a:latin typeface="宋体" pitchFamily="2" charset="-122"/>
                <a:ea typeface="宋体" pitchFamily="2" charset="-122"/>
              </a:rPr>
              <a:t>出现次数最高（出现频率约为</a:t>
            </a:r>
            <a:r>
              <a:rPr lang="en-US" altLang="zh-CN" dirty="0" smtClean="0">
                <a:solidFill>
                  <a:srgbClr val="A50021"/>
                </a:solidFill>
                <a:latin typeface="宋体" pitchFamily="2" charset="-122"/>
                <a:ea typeface="宋体" pitchFamily="2" charset="-122"/>
              </a:rPr>
              <a:t>0.12</a:t>
            </a:r>
            <a:r>
              <a:rPr lang="zh-CN" altLang="en-US" dirty="0" smtClean="0">
                <a:solidFill>
                  <a:srgbClr val="A50021"/>
                </a:solidFill>
                <a:latin typeface="宋体" pitchFamily="2" charset="-122"/>
                <a:ea typeface="宋体" pitchFamily="2" charset="-122"/>
              </a:rPr>
              <a:t>）。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可以猜测：       。除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外，出现至少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次的密文字母为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D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，出现频率在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0.06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～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0.095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之间，可以猜测密文字母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{C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D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Y}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可能对应于明文字母集合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{t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o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h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r}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中的字母，但不能肯定是哪一个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因为已经假设密文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解密成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，现在考虑密文中形如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－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的双字母组合：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FD7A-FF53-496B-A2D9-383DE4EA48D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69</a:t>
            </a:fld>
            <a:endParaRPr lang="en-US" altLang="zh-CN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16921"/>
              </p:ext>
            </p:extLst>
          </p:nvPr>
        </p:nvGraphicFramePr>
        <p:xfrm>
          <a:off x="2133600" y="3200400"/>
          <a:ext cx="112864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9" name="Equation" r:id="rId3" imgW="647640" imgH="228600" progId="Equation.DSMT4">
                  <p:embed/>
                </p:oleObj>
              </mc:Choice>
              <mc:Fallback>
                <p:oleObj name="Equation" r:id="rId3" imgW="64764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112864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Euclidean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r>
                  <a:rPr lang="en-US" altLang="zh-CN" dirty="0" smtClean="0"/>
                  <a:t>Euclidean</a:t>
                </a:r>
                <a:r>
                  <a:rPr lang="zh-CN" altLang="en-US" dirty="0" smtClean="0"/>
                  <a:t>算法基于：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,0)=</m:t>
                    </m:r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err="1" smtClean="0">
                        <a:latin typeface="Cambria Math"/>
                      </a:rPr>
                      <m:t>𝑎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err="1" smtClean="0">
                        <a:latin typeface="Cambria Math"/>
                      </a:rPr>
                      <m:t>𝑏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latin typeface="Cambria Math"/>
                      </a:rPr>
                      <m:t>);  </m:t>
                    </m:r>
                  </m:oMath>
                </a14:m>
                <a:r>
                  <a:rPr lang="zh-CN" altLang="en-US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 smtClean="0"/>
                  <a:t>除以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 smtClean="0"/>
                  <a:t>所得的余数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/>
                <a:stretch>
                  <a:fillRect l="-1259" t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50C3-1DE3-42CA-A876-959FA5A5D18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 bwMode="auto">
          <a:xfrm>
            <a:off x="762000" y="3124200"/>
            <a:ext cx="3505200" cy="2819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 bwMode="auto">
              <a:xfrm>
                <a:off x="4648200" y="3138055"/>
                <a:ext cx="3505200" cy="3048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𝑎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𝑏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  // </m:t>
                      </m:r>
                      <m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初始化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𝑤h𝑖𝑙𝑒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(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&gt;0)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{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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/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lang="en-US" altLang="zh-CN" sz="2400" dirty="0" smtClean="0"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  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−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𝑞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∗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   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2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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 ;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  <a:sym typeface="Wingdings" pitchFamily="2" charset="2"/>
                        </a:rPr>
                        <m:t>}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Wingdings" pitchFamily="2" charset="2"/>
                </a:endParaRP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gcd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⁡(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𝑎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,</m:t>
                      </m:r>
                      <m:r>
                        <a:rPr lang="en-US" altLang="zh-CN" sz="2400" i="1" dirty="0" err="1" smtClean="0">
                          <a:latin typeface="Cambria Math"/>
                          <a:sym typeface="Wingdings" pitchFamily="2" charset="2"/>
                        </a:rPr>
                        <m:t>𝑏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)=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  <a:sym typeface="Wingdings" pitchFamily="2" charset="2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/>
                          <a:sym typeface="Wingdings" pitchFamily="2" charset="2"/>
                        </a:rPr>
                        <m:t>;</m:t>
                      </m:r>
                    </m:oMath>
                  </m:oMathPara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138055"/>
                <a:ext cx="3505200" cy="3048000"/>
              </a:xfrm>
              <a:prstGeom prst="rect">
                <a:avLst/>
              </a:prstGeom>
              <a:blipFill rotWithShape="1">
                <a:blip r:embed="rId3"/>
                <a:stretch>
                  <a:fillRect l="-1386" b="-1594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 bwMode="auto">
              <a:xfrm>
                <a:off x="838200" y="3200400"/>
                <a:ext cx="2286000" cy="4572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1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𝑎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      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2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𝑏</m:t>
                      </m:r>
                    </m:oMath>
                  </m:oMathPara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200400"/>
                <a:ext cx="2286000" cy="457200"/>
              </a:xfrm>
              <a:prstGeom prst="rect">
                <a:avLst/>
              </a:prstGeom>
              <a:blipFill rotWithShape="1">
                <a:blip r:embed="rId4"/>
                <a:stretch>
                  <a:fillRect b="-5195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 bwMode="auto">
              <a:xfrm>
                <a:off x="3276600" y="3276600"/>
                <a:ext cx="914400" cy="381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𝑟</m:t>
                    </m:r>
                  </m:oMath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3276600"/>
                <a:ext cx="914400" cy="381000"/>
              </a:xfrm>
              <a:prstGeom prst="rect">
                <a:avLst/>
              </a:prstGeom>
              <a:blipFill rotWithShape="1">
                <a:blip r:embed="rId5"/>
                <a:stretch>
                  <a:fillRect b="-7813"/>
                </a:stretch>
              </a:blip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 bwMode="auto">
              <a:xfrm>
                <a:off x="838200" y="3810000"/>
                <a:ext cx="2286000" cy="4572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sz="2400" baseline="-250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2</m:t>
                    </m:r>
                  </m:oMath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810000"/>
                <a:ext cx="2286000" cy="457200"/>
              </a:xfrm>
              <a:prstGeom prst="rect">
                <a:avLst/>
              </a:prstGeom>
              <a:blipFill rotWithShape="1">
                <a:blip r:embed="rId6"/>
                <a:stretch>
                  <a:fillRect b="-5195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3276600" y="3886200"/>
                <a:ext cx="914400" cy="381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𝑟</m:t>
                    </m:r>
                  </m:oMath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3886200"/>
                <a:ext cx="914400" cy="381000"/>
              </a:xfrm>
              <a:prstGeom prst="rect">
                <a:avLst/>
              </a:prstGeom>
              <a:blipFill rotWithShape="1">
                <a:blip r:embed="rId5"/>
                <a:stretch>
                  <a:fillRect b="-7813"/>
                </a:stretch>
              </a:blip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3276600" y="4876800"/>
                <a:ext cx="914400" cy="381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宋体" pitchFamily="2" charset="-122"/>
                      </a:rPr>
                      <m:t> 0</m:t>
                    </m:r>
                  </m:oMath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4876800"/>
                <a:ext cx="914400" cy="381000"/>
              </a:xfrm>
              <a:prstGeom prst="rect">
                <a:avLst/>
              </a:prstGeom>
              <a:blipFill rotWithShape="1">
                <a:blip r:embed="rId7"/>
                <a:stretch>
                  <a:fillRect b="-15385"/>
                </a:stretch>
              </a:blipFill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 bwMode="auto">
              <a:xfrm>
                <a:off x="838200" y="5486400"/>
                <a:ext cx="2286000" cy="381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𝑟</m:t>
                      </m:r>
                      <m:r>
                        <a:rPr kumimoji="0" lang="en-US" altLang="zh-CN" sz="24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宋体" pitchFamily="2" charset="-122"/>
                        </a:rPr>
                        <m:t>1                  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kumimoji="0" lang="zh-CN" alt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5486400"/>
                <a:ext cx="2286000" cy="381000"/>
              </a:xfrm>
              <a:prstGeom prst="rect">
                <a:avLst/>
              </a:prstGeom>
              <a:blipFill rotWithShape="1">
                <a:blip r:embed="rId8"/>
                <a:stretch>
                  <a:fillRect b="-26154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5800" y="6019800"/>
                <a:ext cx="381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gcd</m:t>
                      </m:r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⁡(</m:t>
                      </m:r>
                      <m:r>
                        <a:rPr lang="en-US" altLang="zh-CN" sz="2000" b="1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altLang="zh-CN" sz="2000" b="1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2000" b="1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  <m:r>
                        <a:rPr lang="en-US" altLang="zh-CN" sz="2000" b="1" i="1" baseline="-25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zh-CN" alt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019800"/>
                <a:ext cx="3810000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肘形连接符 24"/>
          <p:cNvCxnSpPr/>
          <p:nvPr/>
        </p:nvCxnSpPr>
        <p:spPr bwMode="auto">
          <a:xfrm rot="10800000" flipV="1">
            <a:off x="1219200" y="3429000"/>
            <a:ext cx="914400" cy="685800"/>
          </a:xfrm>
          <a:prstGeom prst="bentConnector3">
            <a:avLst>
              <a:gd name="adj1" fmla="val 34722"/>
            </a:avLst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 bwMode="auto">
          <a:xfrm rot="10800000" flipV="1">
            <a:off x="2514600" y="3505199"/>
            <a:ext cx="1143000" cy="6096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05000" y="42672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/>
              <a:t>……</a:t>
            </a:r>
            <a:endParaRPr lang="zh-CN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 bwMode="auto">
              <a:xfrm>
                <a:off x="838200" y="4800600"/>
                <a:ext cx="2286000" cy="4572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</a:rPr>
                        <m:t>1                 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𝑟</m:t>
                      </m:r>
                      <m:r>
                        <a:rPr lang="en-US" altLang="zh-CN" sz="2400" i="1" baseline="-25000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800600"/>
                <a:ext cx="2286000" cy="457200"/>
              </a:xfrm>
              <a:prstGeom prst="rect">
                <a:avLst/>
              </a:prstGeom>
              <a:blipFill rotWithShape="1">
                <a:blip r:embed="rId10"/>
                <a:stretch>
                  <a:fillRect b="-6494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肘形连接符 37"/>
          <p:cNvCxnSpPr/>
          <p:nvPr/>
        </p:nvCxnSpPr>
        <p:spPr bwMode="auto">
          <a:xfrm rot="10800000" flipV="1">
            <a:off x="1627909" y="5105400"/>
            <a:ext cx="658090" cy="647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 bwMode="auto">
          <a:xfrm rot="10800000" flipV="1">
            <a:off x="2743200" y="5105400"/>
            <a:ext cx="914400" cy="6096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676400"/>
          </a:xfrm>
        </p:spPr>
        <p:txBody>
          <a:bodyPr/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DZ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ZW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出现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次；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NZ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ZU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出现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次；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RZ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HZ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XZ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FZ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ZR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ZV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ZC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ZD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ZJ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出现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次</a:t>
            </a:r>
          </a:p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由于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ZW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出现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次而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WZ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一次也未出现，同时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W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出现的频率为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0.048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，故可猜测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CA6A-8F6C-453F-9F8D-D9484DB8E7E8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70</a:t>
            </a:fld>
            <a:endParaRPr lang="en-US" altLang="zh-CN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19200"/>
            <a:ext cx="7416800" cy="338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16935"/>
              </p:ext>
            </p:extLst>
          </p:nvPr>
        </p:nvGraphicFramePr>
        <p:xfrm>
          <a:off x="3195638" y="5943600"/>
          <a:ext cx="11525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3" name="Equation" r:id="rId4" imgW="711000" imgH="228600" progId="Equation.DSMT4">
                  <p:embed/>
                </p:oleObj>
              </mc:Choice>
              <mc:Fallback>
                <p:oleObj name="Equation" r:id="rId4" imgW="7110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5943600"/>
                        <a:ext cx="11525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步：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同理，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可很容易确定其余密文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明文字母的对应关系，最后加上标点，得到完整的明文：</a:t>
            </a:r>
          </a:p>
          <a:p>
            <a:pPr>
              <a:buFontTx/>
              <a:buNone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Our friend from Paris examined his empty glass with surprise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as if evaporation had taken place while he wasn’t looking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．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 poured some more wine and he settled back in his chair, face tilted up towards the sun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．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注记：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以上是破解一般单表替代密码的统计分析方法，</a:t>
            </a:r>
          </a:p>
          <a:p>
            <a:pPr>
              <a:buFontTx/>
              <a:buNone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如果已知所用的密码体制（例如加法密码、乘法密码和仿射密码等），则相应的分析工作会更简单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F2EB9-7EC7-4C72-9AE8-BA14442B778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>
              <a:buFontTx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结论</a:t>
            </a:r>
            <a:r>
              <a:rPr lang="en-US" altLang="zh-CN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破译单表替代密码的大致过程：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统计密文的各种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统计特征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，如果密文量比较多，则完成这步后便可确定出大部分密文字母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分析双字母、三字母密文组，以区分元音和辅音字母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分析字母较多的密文，在这一过程中大胆使用猜测的方法，如果猜对一个或几个词，就会大大加快破译过程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6A9B-365D-4BFE-A803-8373B214B9D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分析实例</a:t>
            </a:r>
            <a:r>
              <a:rPr lang="en-US" altLang="zh-CN" sz="3200" dirty="0" smtClean="0"/>
              <a:t>—</a:t>
            </a:r>
            <a:r>
              <a:rPr lang="zh-CN" altLang="en-US" sz="3200" dirty="0" smtClean="0"/>
              <a:t>多表密码体制的统计分析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多表替代密码一定程度上隐藏了明文消息的一些统计特征，破译相对较难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由于每一个明文字母都有多个不同的密文字母来代替，因此密文字母</a:t>
            </a:r>
            <a:r>
              <a:rPr lang="zh-CN" altLang="en-US" dirty="0" smtClean="0">
                <a:solidFill>
                  <a:srgbClr val="FF3300"/>
                </a:solidFill>
              </a:rPr>
              <a:t>频率分布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3300"/>
                </a:solidFill>
              </a:rPr>
              <a:t>比较平坦</a:t>
            </a:r>
            <a:r>
              <a:rPr lang="zh-CN" altLang="en-US" dirty="0" smtClean="0"/>
              <a:t>的，所以它们的</a:t>
            </a:r>
            <a:r>
              <a:rPr lang="zh-CN" altLang="en-US" dirty="0" smtClean="0">
                <a:solidFill>
                  <a:srgbClr val="FF3300"/>
                </a:solidFill>
              </a:rPr>
              <a:t>保密性比单表替换密码高</a:t>
            </a:r>
            <a:endParaRPr lang="en-US" altLang="zh-CN" dirty="0" smtClean="0">
              <a:solidFill>
                <a:srgbClr val="FF33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例：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维吉尼亚（</a:t>
            </a:r>
            <a:r>
              <a:rPr lang="en-US" altLang="zh-CN" dirty="0" err="1" smtClean="0"/>
              <a:t>Vigenere</a:t>
            </a:r>
            <a:r>
              <a:rPr lang="zh-CN" altLang="en-US" dirty="0" smtClean="0"/>
              <a:t>）密码的统计分析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D171-AA96-406C-A3F5-3AAF4CEFAB6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多表替代密码的分析主要包括两个步骤：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确定密钥的长度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d 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—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即确定使用的加密表个数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确定具体的密钥字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确定密钥长度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的两种常用方法：</a:t>
            </a:r>
            <a:endParaRPr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Kasiski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测试法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</a:rPr>
              <a:t>Kasiski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 test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dirty="0" smtClean="0"/>
              <a:t>由普鲁士军官</a:t>
            </a:r>
            <a:r>
              <a:rPr lang="en-US" altLang="zh-CN" b="1" dirty="0" err="1">
                <a:latin typeface="宋体" pitchFamily="2" charset="-122"/>
                <a:ea typeface="宋体" pitchFamily="2" charset="-122"/>
              </a:rPr>
              <a:t>Kasiski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1863</a:t>
            </a:r>
            <a:r>
              <a:rPr lang="zh-CN" altLang="en-US" dirty="0" smtClean="0"/>
              <a:t>年提出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重合指数法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index of coincidence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69-9626-4D65-93BB-5A0242C895C8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Kasiski</a:t>
            </a:r>
            <a:r>
              <a:rPr lang="zh-CN" altLang="en-US" b="1" dirty="0" smtClean="0">
                <a:solidFill>
                  <a:srgbClr val="FF0000"/>
                </a:solidFill>
              </a:rPr>
              <a:t>测试法的基本原理：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sz="11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若用给定的</a:t>
            </a:r>
            <a:r>
              <a:rPr lang="en-US" altLang="zh-CN" i="1" dirty="0" smtClean="0">
                <a:solidFill>
                  <a:srgbClr val="FF3300"/>
                </a:solidFill>
              </a:rPr>
              <a:t>d</a:t>
            </a:r>
            <a:r>
              <a:rPr lang="zh-CN" altLang="en-US" dirty="0" smtClean="0">
                <a:solidFill>
                  <a:srgbClr val="FF3300"/>
                </a:solidFill>
              </a:rPr>
              <a:t>个密钥表</a:t>
            </a:r>
            <a:r>
              <a:rPr lang="zh-CN" altLang="en-US" dirty="0" smtClean="0"/>
              <a:t>周期地对明文字母加密，则当明文中</a:t>
            </a:r>
            <a:r>
              <a:rPr lang="zh-CN" altLang="en-US" dirty="0" smtClean="0">
                <a:solidFill>
                  <a:srgbClr val="FF3300"/>
                </a:solidFill>
              </a:rPr>
              <a:t>两个相同字母组的间隔为</a:t>
            </a:r>
            <a:r>
              <a:rPr lang="en-US" altLang="zh-CN" i="1" dirty="0" smtClean="0">
                <a:solidFill>
                  <a:srgbClr val="FF3300"/>
                </a:solidFill>
              </a:rPr>
              <a:t>d</a:t>
            </a:r>
            <a:r>
              <a:rPr lang="zh-CN" altLang="en-US" dirty="0" smtClean="0">
                <a:solidFill>
                  <a:srgbClr val="FF3300"/>
                </a:solidFill>
              </a:rPr>
              <a:t>的倍数时</a:t>
            </a:r>
            <a:r>
              <a:rPr lang="zh-CN" altLang="en-US" dirty="0" smtClean="0"/>
              <a:t>，这两个明文字母组对应的密文字母组</a:t>
            </a:r>
            <a:r>
              <a:rPr lang="zh-CN" altLang="en-US" dirty="0" smtClean="0">
                <a:solidFill>
                  <a:srgbClr val="FF0000"/>
                </a:solidFill>
              </a:rPr>
              <a:t>必相同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两个相同的密文段，对应的明文段不一定相同，但</a:t>
            </a:r>
            <a:r>
              <a:rPr lang="zh-CN" altLang="en-US" dirty="0" smtClean="0">
                <a:solidFill>
                  <a:srgbClr val="FF0000"/>
                </a:solidFill>
              </a:rPr>
              <a:t>相同的可能性大</a:t>
            </a:r>
            <a:r>
              <a:rPr lang="zh-CN" altLang="en-US" dirty="0" smtClean="0"/>
              <a:t>。将密文中相同的字母组找出来，并找出相同字母组距离的</a:t>
            </a:r>
            <a:r>
              <a:rPr lang="zh-CN" altLang="en-US" b="1" dirty="0" smtClean="0">
                <a:solidFill>
                  <a:srgbClr val="FF0000"/>
                </a:solidFill>
              </a:rPr>
              <a:t>最大公因子</a:t>
            </a:r>
            <a:r>
              <a:rPr lang="zh-CN" altLang="en-US" dirty="0" smtClean="0"/>
              <a:t>，就有可能提取出密钥的长度</a:t>
            </a:r>
            <a:r>
              <a:rPr lang="en-US" altLang="zh-CN" dirty="0" smtClean="0"/>
              <a:t>d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A2CA-938F-4955-9F3F-530B0B1EEAE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考虑下面一个维吉尼亚密码的简单例子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   明文：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requ</a:t>
            </a:r>
            <a:r>
              <a:rPr lang="en-US" altLang="zh-CN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est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s   additional   t</a:t>
            </a:r>
            <a:r>
              <a:rPr lang="en-US" altLang="zh-CN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est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   密钥：</a:t>
            </a:r>
            <a:r>
              <a:rPr lang="en-US" altLang="zh-CN" u="sng" dirty="0" smtClean="0">
                <a:latin typeface="楷体_GB2312" pitchFamily="49" charset="-122"/>
                <a:ea typeface="楷体_GB2312" pitchFamily="49" charset="-122"/>
              </a:rPr>
              <a:t>TELEX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TEL   EXTELEXTEL   EXTE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   密文</a:t>
            </a:r>
            <a:r>
              <a:rPr lang="zh-CN" altLang="pt-BR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pt-BR" altLang="zh-CN" dirty="0" smtClean="0">
                <a:latin typeface="楷体_GB2312" pitchFamily="49" charset="-122"/>
                <a:ea typeface="楷体_GB2312" pitchFamily="49" charset="-122"/>
              </a:rPr>
              <a:t>CAVK</a:t>
            </a:r>
            <a:r>
              <a:rPr lang="pt-BR" altLang="zh-CN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TBL</a:t>
            </a:r>
            <a:r>
              <a:rPr lang="pt-BR" altLang="zh-CN" dirty="0" smtClean="0">
                <a:latin typeface="楷体_GB2312" pitchFamily="49" charset="-122"/>
                <a:ea typeface="楷体_GB2312" pitchFamily="49" charset="-122"/>
              </a:rPr>
              <a:t>T   EUQWSWJGEA   L</a:t>
            </a:r>
            <a:r>
              <a:rPr lang="pt-BR" altLang="zh-CN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TBL</a:t>
            </a:r>
            <a:r>
              <a:rPr lang="zh-CN" altLang="pt-BR" dirty="0" smtClean="0">
                <a:latin typeface="楷体_GB2312" pitchFamily="49" charset="-122"/>
                <a:ea typeface="楷体_GB2312" pitchFamily="49" charset="-122"/>
              </a:rPr>
              <a:t>   </a:t>
            </a:r>
            <a:endParaRPr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pt-BR" dirty="0" smtClean="0">
                <a:latin typeface="宋体" pitchFamily="2" charset="-122"/>
                <a:ea typeface="宋体" pitchFamily="2" charset="-122"/>
              </a:rPr>
              <a:t>明文包含字母序列</a:t>
            </a:r>
            <a:r>
              <a:rPr lang="pt-BR" altLang="zh-CN" dirty="0" smtClean="0">
                <a:latin typeface="宋体" pitchFamily="2" charset="-122"/>
                <a:ea typeface="宋体" pitchFamily="2" charset="-122"/>
              </a:rPr>
              <a:t>est</a:t>
            </a:r>
            <a:r>
              <a:rPr lang="zh-CN" altLang="pt-BR" dirty="0" smtClean="0">
                <a:latin typeface="宋体" pitchFamily="2" charset="-122"/>
                <a:ea typeface="宋体" pitchFamily="2" charset="-122"/>
              </a:rPr>
              <a:t>两次，而又碰巧被同样的密钥段加密，因而对应的密文都是</a:t>
            </a:r>
            <a:r>
              <a:rPr lang="pt-BR" altLang="zh-CN" dirty="0" smtClean="0">
                <a:latin typeface="宋体" pitchFamily="2" charset="-122"/>
                <a:ea typeface="宋体" pitchFamily="2" charset="-122"/>
              </a:rPr>
              <a:t>TBL</a:t>
            </a:r>
          </a:p>
          <a:p>
            <a:pPr>
              <a:lnSpc>
                <a:spcPct val="90000"/>
              </a:lnSpc>
            </a:pPr>
            <a:endParaRPr lang="zh-CN" altLang="pt-BR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pt-BR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反映了如下事实：序列</a:t>
            </a:r>
            <a:r>
              <a:rPr lang="pt-BR" altLang="zh-CN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est</a:t>
            </a:r>
            <a:r>
              <a:rPr lang="zh-CN" altLang="pt-BR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位于密钥长度（或周期）的</a:t>
            </a:r>
            <a:r>
              <a:rPr lang="zh-CN" altLang="pt-BR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整数倍处</a:t>
            </a:r>
            <a:r>
              <a:rPr lang="zh-CN" altLang="pt-BR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。相同字母组的距离反映了密钥长度</a:t>
            </a:r>
            <a:r>
              <a:rPr lang="en-US" altLang="zh-CN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lang="zh-CN" altLang="pt-BR" dirty="0" smtClean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的相关信息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B679-8979-464F-903B-3EFC173E1627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7239000" cy="4495800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Kasiski</a:t>
            </a:r>
            <a:r>
              <a:rPr lang="zh-CN" altLang="en-US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测试过程如下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：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pPr lvl="1"/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搜索长度至少为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的相邻的一对对相同的密文段，记下它们之间的距离。而</a:t>
            </a:r>
            <a:r>
              <a:rPr lang="zh-CN" altLang="pt-BR" dirty="0" smtClean="0">
                <a:latin typeface="华文中宋" pitchFamily="2" charset="-122"/>
                <a:ea typeface="华文中宋" pitchFamily="2" charset="-122"/>
              </a:rPr>
              <a:t>密钥长度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d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可能就是这些距离的最大公因子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1000" dirty="0" smtClean="0">
                <a:solidFill>
                  <a:srgbClr val="FF3300"/>
                </a:solidFill>
              </a:rPr>
              <a:t>       </a:t>
            </a:r>
            <a:endParaRPr lang="zh-CN" altLang="en-US" sz="1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9E29-B8E2-457D-B33F-6A333D0DD66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0" y="1600200"/>
            <a:ext cx="2362200" cy="419100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400" dirty="0" smtClean="0"/>
              <a:t>在里面重复序列有</a:t>
            </a:r>
            <a:r>
              <a:rPr lang="en-US" altLang="zh-CN" sz="2400" dirty="0" smtClean="0">
                <a:solidFill>
                  <a:srgbClr val="FF3300"/>
                </a:solidFill>
              </a:rPr>
              <a:t>I S W Z P N Q C K M</a:t>
            </a:r>
            <a:r>
              <a:rPr lang="zh-CN" altLang="en-US" sz="2400" dirty="0" smtClean="0"/>
              <a:t>，</a:t>
            </a:r>
            <a:r>
              <a:rPr lang="en-US" altLang="zh-CN" sz="2400" dirty="0" smtClean="0">
                <a:solidFill>
                  <a:srgbClr val="C4E61A"/>
                </a:solidFill>
              </a:rPr>
              <a:t>B G D L</a:t>
            </a:r>
            <a:r>
              <a:rPr lang="zh-CN" altLang="en-US" sz="2400" dirty="0" smtClean="0"/>
              <a:t>，</a:t>
            </a:r>
            <a:r>
              <a:rPr lang="en-US" altLang="zh-CN" sz="2400" dirty="0" smtClean="0">
                <a:solidFill>
                  <a:schemeClr val="accent2"/>
                </a:solidFill>
              </a:rPr>
              <a:t>S W D P</a:t>
            </a:r>
            <a:r>
              <a:rPr lang="zh-CN" altLang="en-US" sz="2400" dirty="0" smtClean="0"/>
              <a:t>，</a:t>
            </a:r>
            <a:br>
              <a:rPr lang="zh-CN" altLang="en-US" sz="2400" dirty="0" smtClean="0"/>
            </a:br>
            <a:r>
              <a:rPr lang="en-US" altLang="zh-CN" sz="2400" dirty="0" smtClean="0">
                <a:solidFill>
                  <a:schemeClr val="hlink"/>
                </a:solidFill>
              </a:rPr>
              <a:t>J G </a:t>
            </a:r>
            <a:r>
              <a:rPr lang="en-US" altLang="zh-CN" sz="2400" dirty="0" err="1" smtClean="0">
                <a:solidFill>
                  <a:schemeClr val="hlink"/>
                </a:solidFill>
              </a:rPr>
              <a:t>G</a:t>
            </a:r>
            <a:r>
              <a:rPr lang="en-US" altLang="zh-CN" sz="2400" dirty="0" smtClean="0">
                <a:solidFill>
                  <a:schemeClr val="hlink"/>
                </a:solidFill>
              </a:rPr>
              <a:t> C</a:t>
            </a:r>
            <a:r>
              <a:rPr lang="zh-CN" altLang="en-US" sz="2400" dirty="0" smtClean="0"/>
              <a:t>等； </a:t>
            </a:r>
            <a:br>
              <a:rPr lang="zh-CN" altLang="en-US" sz="2400" dirty="0" smtClean="0"/>
            </a:b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如果每个重复间隔都能被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整除，关键词应该有三个字母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5943600" cy="4800600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zh-CN" sz="1200" dirty="0" smtClean="0">
                <a:solidFill>
                  <a:srgbClr val="FF3300"/>
                </a:solidFill>
              </a:rPr>
              <a:t>       I S W Z P N Q C K M</a:t>
            </a:r>
            <a:r>
              <a:rPr lang="en-US" altLang="zh-CN" sz="1200" dirty="0" smtClean="0"/>
              <a:t> Y </a:t>
            </a:r>
            <a:r>
              <a:rPr lang="en-US" altLang="zh-CN" sz="1200" dirty="0" err="1" smtClean="0"/>
              <a:t>Y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Y</a:t>
            </a:r>
            <a:r>
              <a:rPr lang="en-US" altLang="zh-CN" sz="1200" dirty="0" smtClean="0"/>
              <a:t> J K A Y </a:t>
            </a:r>
            <a:r>
              <a:rPr lang="en-US" altLang="zh-CN" sz="1200" dirty="0" err="1" smtClean="0"/>
              <a:t>Y</a:t>
            </a:r>
            <a:r>
              <a:rPr lang="en-US" altLang="zh-CN" sz="1200" dirty="0" smtClean="0"/>
              <a:t> E Z F </a:t>
            </a:r>
            <a:r>
              <a:rPr lang="en-US" altLang="zh-CN" sz="1200" dirty="0" err="1" smtClean="0"/>
              <a:t>F</a:t>
            </a:r>
            <a:r>
              <a:rPr lang="en-US" altLang="zh-CN" sz="1200" dirty="0" smtClean="0"/>
              <a:t> S W E </a:t>
            </a:r>
            <a:r>
              <a:rPr lang="en-US" altLang="zh-CN" sz="1200" dirty="0" err="1" smtClean="0"/>
              <a:t>E</a:t>
            </a:r>
            <a:r>
              <a:rPr lang="en-US" altLang="zh-CN" sz="1200" dirty="0" smtClean="0"/>
              <a:t> S </a:t>
            </a:r>
            <a:r>
              <a:rPr lang="en-US" altLang="zh-CN" sz="1200" dirty="0" err="1" smtClean="0"/>
              <a:t>S</a:t>
            </a:r>
            <a:r>
              <a:rPr lang="en-US" altLang="zh-CN" sz="1200" dirty="0" smtClean="0"/>
              <a:t> P G Z X Q A H F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>
                <a:solidFill>
                  <a:srgbClr val="FF3300"/>
                </a:solidFill>
              </a:rPr>
              <a:t>I S W Z P N Q C K M</a:t>
            </a:r>
            <a:r>
              <a:rPr lang="en-US" altLang="zh-CN" sz="1200" dirty="0" smtClean="0"/>
              <a:t> T V Y J O A C V E H A E S A </a:t>
            </a:r>
            <a:r>
              <a:rPr lang="en-US" altLang="zh-CN" sz="1200" smtClean="0"/>
              <a:t>Z R </a:t>
            </a:r>
            <a:r>
              <a:rPr lang="en-US" altLang="zh-CN" sz="1200" dirty="0" smtClean="0"/>
              <a:t>L T P Q I Z M X O T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Q S W M C V U D S I J G </a:t>
            </a:r>
            <a:r>
              <a:rPr lang="en-US" altLang="zh-CN" sz="1200" dirty="0" err="1" smtClean="0"/>
              <a:t>G</a:t>
            </a:r>
            <a:r>
              <a:rPr lang="en-US" altLang="zh-CN" sz="1200" dirty="0" smtClean="0"/>
              <a:t> D E U W A </a:t>
            </a:r>
            <a:r>
              <a:rPr lang="en-US" altLang="zh-CN" sz="1200" smtClean="0"/>
              <a:t>Z R </a:t>
            </a:r>
            <a:r>
              <a:rPr lang="en-US" altLang="zh-CN" sz="1200" dirty="0" smtClean="0"/>
              <a:t>S F X W I L K U E J Q L D A C </a:t>
            </a:r>
            <a:r>
              <a:rPr lang="en-US" altLang="zh-CN" sz="1200" dirty="0" smtClean="0">
                <a:solidFill>
                  <a:srgbClr val="CC3300"/>
                </a:solidFill>
              </a:rPr>
              <a:t>B </a:t>
            </a:r>
            <a:br>
              <a:rPr lang="en-US" altLang="zh-CN" sz="1200" dirty="0" smtClean="0">
                <a:solidFill>
                  <a:srgbClr val="CC3300"/>
                </a:solidFill>
              </a:rPr>
            </a:br>
            <a:endParaRPr lang="en-US" altLang="zh-CN" sz="1200" dirty="0" smtClean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>
                <a:solidFill>
                  <a:srgbClr val="CC3300"/>
                </a:solidFill>
              </a:rPr>
              <a:t>　　</a:t>
            </a:r>
            <a:r>
              <a:rPr lang="en-US" altLang="zh-CN" sz="1200" dirty="0" smtClean="0">
                <a:solidFill>
                  <a:srgbClr val="CC3300"/>
                </a:solidFill>
              </a:rPr>
              <a:t>G D L</a:t>
            </a:r>
            <a:r>
              <a:rPr lang="en-US" altLang="zh-CN" sz="1200" dirty="0" smtClean="0"/>
              <a:t> Y J X M Y L M D Q K Z M P L D I L Q E M W F </a:t>
            </a:r>
            <a:r>
              <a:rPr lang="en-US" altLang="zh-CN" sz="1200" u="sng" dirty="0" smtClean="0">
                <a:solidFill>
                  <a:srgbClr val="FF00FF"/>
                </a:solidFill>
              </a:rPr>
              <a:t>S W D P </a:t>
            </a:r>
            <a:r>
              <a:rPr lang="en-US" altLang="zh-CN" sz="1200" dirty="0" smtClean="0"/>
              <a:t>A Z E Z Q N W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D Y W D Z X F S A E </a:t>
            </a:r>
            <a:r>
              <a:rPr lang="en-US" altLang="zh-CN" sz="1200" dirty="0" err="1" smtClean="0"/>
              <a:t>E</a:t>
            </a:r>
            <a:r>
              <a:rPr lang="en-US" altLang="zh-CN" sz="1200" dirty="0" smtClean="0"/>
              <a:t> A Z J D U E L V P T M C E K W S E </a:t>
            </a:r>
            <a:r>
              <a:rPr lang="en-US" altLang="zh-CN" sz="1200" dirty="0" err="1" smtClean="0"/>
              <a:t>E</a:t>
            </a:r>
            <a:r>
              <a:rPr lang="en-US" altLang="zh-CN" sz="1200" dirty="0" smtClean="0"/>
              <a:t> F </a:t>
            </a:r>
            <a:r>
              <a:rPr lang="en-US" altLang="zh-CN" sz="1200" smtClean="0"/>
              <a:t>U R </a:t>
            </a:r>
            <a:r>
              <a:rPr lang="en-US" altLang="zh-CN" sz="1200" dirty="0" smtClean="0"/>
              <a:t>Z F S W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D P X A C Q A F K M X W A W V E Z F S D </a:t>
            </a:r>
            <a:r>
              <a:rPr lang="en-US" altLang="zh-CN" sz="1200" dirty="0" smtClean="0">
                <a:solidFill>
                  <a:srgbClr val="CC3300"/>
                </a:solidFill>
              </a:rPr>
              <a:t>B G D L </a:t>
            </a:r>
            <a:r>
              <a:rPr lang="en-US" altLang="zh-CN" sz="1200" dirty="0" smtClean="0"/>
              <a:t>A Y U Q X G D P E K W S</a:t>
            </a:r>
            <a:r>
              <a:rPr lang="en-US" altLang="zh-CN" sz="1200" dirty="0" smtClean="0">
                <a:solidFill>
                  <a:schemeClr val="accent2"/>
                </a:solidFill>
              </a:rPr>
              <a:t> </a:t>
            </a:r>
            <a:br>
              <a:rPr lang="en-US" altLang="zh-CN" sz="1200" dirty="0" smtClean="0">
                <a:solidFill>
                  <a:schemeClr val="accent2"/>
                </a:solidFill>
              </a:rPr>
            </a:br>
            <a:endParaRPr lang="en-US" altLang="zh-CN" sz="1200" dirty="0" smtClean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>
                <a:solidFill>
                  <a:schemeClr val="accent2"/>
                </a:solidFill>
              </a:rPr>
              <a:t>　　</a:t>
            </a:r>
            <a:r>
              <a:rPr lang="en-US" altLang="zh-CN" sz="1200" dirty="0" smtClean="0"/>
              <a:t>E </a:t>
            </a:r>
            <a:r>
              <a:rPr lang="en-US" altLang="zh-CN" sz="1200" dirty="0" err="1" smtClean="0"/>
              <a:t>E</a:t>
            </a:r>
            <a:r>
              <a:rPr lang="en-US" altLang="zh-CN" sz="1200" dirty="0" smtClean="0"/>
              <a:t> F </a:t>
            </a:r>
            <a:r>
              <a:rPr lang="en-US" altLang="zh-CN" sz="1200" smtClean="0"/>
              <a:t>U R </a:t>
            </a:r>
            <a:r>
              <a:rPr lang="en-US" altLang="zh-CN" sz="1200" dirty="0" smtClean="0"/>
              <a:t>Z F</a:t>
            </a:r>
            <a:r>
              <a:rPr lang="en-US" altLang="zh-CN" sz="1200" dirty="0" smtClean="0">
                <a:solidFill>
                  <a:schemeClr val="accent2"/>
                </a:solidFill>
              </a:rPr>
              <a:t> </a:t>
            </a:r>
            <a:r>
              <a:rPr lang="en-US" altLang="zh-CN" sz="1200" u="sng" dirty="0" smtClean="0">
                <a:solidFill>
                  <a:srgbClr val="FF00FF"/>
                </a:solidFill>
              </a:rPr>
              <a:t>S W D P </a:t>
            </a:r>
            <a:r>
              <a:rPr lang="en-US" altLang="zh-CN" sz="1200" dirty="0" smtClean="0"/>
              <a:t>O U E Z K Z M Y L Q N P Q </a:t>
            </a:r>
            <a:r>
              <a:rPr lang="en-US" altLang="zh-CN" sz="1200" dirty="0" err="1" smtClean="0"/>
              <a:t>Q</a:t>
            </a:r>
            <a:r>
              <a:rPr lang="en-US" altLang="zh-CN" sz="1200" dirty="0" smtClean="0"/>
              <a:t> D E M J T Q Y G U V A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Z O </a:t>
            </a:r>
            <a:r>
              <a:rPr lang="en-US" altLang="zh-CN" sz="1200" smtClean="0"/>
              <a:t>G R </a:t>
            </a:r>
            <a:r>
              <a:rPr lang="en-US" altLang="zh-CN" sz="1200" dirty="0" smtClean="0"/>
              <a:t>W A W P V U E Q A F J Q </a:t>
            </a:r>
            <a:r>
              <a:rPr lang="en-US" altLang="zh-CN" sz="1200" dirty="0" smtClean="0">
                <a:solidFill>
                  <a:srgbClr val="FF00FF"/>
                </a:solidFill>
              </a:rPr>
              <a:t>J G </a:t>
            </a:r>
            <a:r>
              <a:rPr lang="en-US" altLang="zh-CN" sz="1200" dirty="0" err="1" smtClean="0">
                <a:solidFill>
                  <a:srgbClr val="FF00FF"/>
                </a:solidFill>
              </a:rPr>
              <a:t>G</a:t>
            </a:r>
            <a:r>
              <a:rPr lang="en-US" altLang="zh-CN" sz="1200" dirty="0" smtClean="0">
                <a:solidFill>
                  <a:srgbClr val="FF00FF"/>
                </a:solidFill>
              </a:rPr>
              <a:t> C </a:t>
            </a:r>
            <a:r>
              <a:rPr lang="en-US" altLang="zh-CN" sz="1200" dirty="0" smtClean="0"/>
              <a:t>O M J Z A H Q A F K T J D K A D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M N W P </a:t>
            </a:r>
            <a:r>
              <a:rPr lang="en-US" altLang="zh-CN" sz="1200" dirty="0" smtClean="0">
                <a:solidFill>
                  <a:srgbClr val="FF00FF"/>
                </a:solidFill>
              </a:rPr>
              <a:t>J G </a:t>
            </a:r>
            <a:r>
              <a:rPr lang="en-US" altLang="zh-CN" sz="1200" dirty="0" err="1" smtClean="0">
                <a:solidFill>
                  <a:srgbClr val="FF00FF"/>
                </a:solidFill>
              </a:rPr>
              <a:t>G</a:t>
            </a:r>
            <a:r>
              <a:rPr lang="en-US" altLang="zh-CN" sz="1200" dirty="0" smtClean="0">
                <a:solidFill>
                  <a:srgbClr val="FF00FF"/>
                </a:solidFill>
              </a:rPr>
              <a:t> C </a:t>
            </a:r>
            <a:r>
              <a:rPr lang="en-US" altLang="zh-CN" sz="1200" dirty="0" smtClean="0"/>
              <a:t>W K P K A Y E Q Z </a:t>
            </a:r>
            <a:r>
              <a:rPr lang="en-US" altLang="zh-CN" sz="1200" dirty="0" err="1" smtClean="0"/>
              <a:t>Z</a:t>
            </a:r>
            <a:r>
              <a:rPr lang="en-US" altLang="zh-CN" sz="1200" dirty="0" smtClean="0"/>
              <a:t> P T V K Z M Q G W D V F A H L T L </a:t>
            </a:r>
            <a:r>
              <a:rPr lang="en-US" altLang="zh-CN" sz="1200" dirty="0" err="1" smtClean="0"/>
              <a:t>L</a:t>
            </a:r>
            <a:r>
              <a:rPr lang="en-US" altLang="zh-CN" sz="1200" dirty="0" smtClean="0"/>
              <a:t>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U S </a:t>
            </a:r>
            <a:r>
              <a:rPr lang="en-US" altLang="zh-CN" sz="1200" dirty="0" err="1" smtClean="0"/>
              <a:t>S</a:t>
            </a:r>
            <a:r>
              <a:rPr lang="en-US" altLang="zh-CN" sz="1200" dirty="0" smtClean="0"/>
              <a:t> P X A Z P G Z J G </a:t>
            </a:r>
            <a:r>
              <a:rPr lang="en-US" altLang="zh-CN" sz="1200" dirty="0" err="1" smtClean="0"/>
              <a:t>G</a:t>
            </a:r>
            <a:r>
              <a:rPr lang="en-US" altLang="zh-CN" sz="1200" dirty="0" smtClean="0"/>
              <a:t> O S D W A </a:t>
            </a:r>
            <a:r>
              <a:rPr lang="en-US" altLang="zh-CN" sz="1200" smtClean="0"/>
              <a:t>Z R </a:t>
            </a:r>
            <a:r>
              <a:rPr lang="en-US" altLang="zh-CN" sz="1200" dirty="0" smtClean="0"/>
              <a:t>K A E Z Q C W K Z M </a:t>
            </a:r>
            <a:r>
              <a:rPr lang="en-US" altLang="zh-CN" sz="1200" dirty="0" err="1" smtClean="0"/>
              <a:t>M</a:t>
            </a:r>
            <a:r>
              <a:rPr lang="en-US" altLang="zh-CN" sz="1200" dirty="0" smtClean="0"/>
              <a:t> C W I T L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T E Z M E D A Z C A Y Q A F </a:t>
            </a:r>
            <a:r>
              <a:rPr lang="en-US" altLang="zh-CN" sz="1200" smtClean="0"/>
              <a:t>J R </a:t>
            </a:r>
            <a:r>
              <a:rPr lang="en-US" altLang="zh-CN" sz="1200" dirty="0" smtClean="0"/>
              <a:t>L U Q L K U Q </a:t>
            </a:r>
            <a:r>
              <a:rPr lang="en-US" altLang="zh-CN" sz="1200" dirty="0" err="1" smtClean="0"/>
              <a:t>Q</a:t>
            </a:r>
            <a:r>
              <a:rPr lang="en-US" altLang="zh-CN" sz="1200" dirty="0" smtClean="0"/>
              <a:t> A F J Q Y W H P J T F J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F L K U Q </a:t>
            </a:r>
            <a:r>
              <a:rPr lang="en-US" altLang="zh-CN" sz="1200" dirty="0" err="1" smtClean="0"/>
              <a:t>Q</a:t>
            </a:r>
            <a:r>
              <a:rPr lang="en-US" altLang="zh-CN" sz="1200" dirty="0" smtClean="0"/>
              <a:t> A F J Q Y W H P J P Z O Z D Z M W D U M W F S W A Y </a:t>
            </a:r>
            <a:r>
              <a:rPr lang="en-US" altLang="zh-CN" sz="1200" smtClean="0"/>
              <a:t>W R </a:t>
            </a:r>
            <a:r>
              <a:rPr lang="en-US" altLang="zh-CN" sz="1200" dirty="0" smtClean="0"/>
              <a:t>Z J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K Z M I S G B T F O S E </a:t>
            </a:r>
            <a:r>
              <a:rPr lang="en-US" altLang="zh-CN" sz="1200" dirty="0" err="1" smtClean="0"/>
              <a:t>E</a:t>
            </a:r>
            <a:r>
              <a:rPr lang="en-US" altLang="zh-CN" sz="1200" dirty="0" smtClean="0"/>
              <a:t> J G </a:t>
            </a:r>
            <a:r>
              <a:rPr lang="en-US" altLang="zh-CN" sz="1200" dirty="0" err="1" smtClean="0"/>
              <a:t>G</a:t>
            </a:r>
            <a:r>
              <a:rPr lang="en-US" altLang="zh-CN" sz="1200" dirty="0" smtClean="0"/>
              <a:t> D </a:t>
            </a:r>
            <a:r>
              <a:rPr lang="en-US" altLang="zh-CN" sz="1200" smtClean="0"/>
              <a:t>G R </a:t>
            </a:r>
            <a:r>
              <a:rPr lang="en-US" altLang="zh-CN" sz="1200" dirty="0" smtClean="0"/>
              <a:t>E D K M </a:t>
            </a:r>
            <a:r>
              <a:rPr lang="en-US" altLang="zh-CN" sz="1200" dirty="0" err="1" smtClean="0"/>
              <a:t>M</a:t>
            </a:r>
            <a:r>
              <a:rPr lang="en-US" altLang="zh-CN" sz="1200" dirty="0" smtClean="0"/>
              <a:t> F D M D P </a:t>
            </a:r>
            <a:r>
              <a:rPr lang="en-US" altLang="zh-CN" sz="1200" smtClean="0"/>
              <a:t>A R </a:t>
            </a:r>
            <a:r>
              <a:rPr lang="en-US" altLang="zh-CN" sz="1200" dirty="0" smtClean="0"/>
              <a:t>Q J A H F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U D K T Z O Z E Z Q Y A I T D X V F A H L T L </a:t>
            </a:r>
            <a:r>
              <a:rPr lang="en-US" altLang="zh-CN" sz="1200" dirty="0" err="1" smtClean="0"/>
              <a:t>L</a:t>
            </a:r>
            <a:r>
              <a:rPr lang="en-US" altLang="zh-CN" sz="1200" dirty="0" smtClean="0"/>
              <a:t> K Z M </a:t>
            </a:r>
            <a:r>
              <a:rPr lang="en-US" altLang="zh-CN" sz="1200" dirty="0" err="1" smtClean="0"/>
              <a:t>M</a:t>
            </a:r>
            <a:r>
              <a:rPr lang="en-US" altLang="zh-CN" sz="1200" dirty="0" smtClean="0"/>
              <a:t> C W Z </a:t>
            </a:r>
            <a:r>
              <a:rPr lang="en-US" altLang="zh-CN" sz="1200" dirty="0" err="1" smtClean="0"/>
              <a:t>Z</a:t>
            </a:r>
            <a:r>
              <a:rPr lang="en-US" altLang="zh-CN" sz="1200" dirty="0" smtClean="0"/>
              <a:t> V D P S </a:t>
            </a:r>
            <a:br>
              <a:rPr lang="en-US" altLang="zh-CN" sz="1200" dirty="0" smtClean="0"/>
            </a:br>
            <a:endParaRPr lang="en-US" altLang="zh-CN" sz="1200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sz="1200" dirty="0" smtClean="0"/>
              <a:t>　　</a:t>
            </a:r>
            <a:r>
              <a:rPr lang="en-US" altLang="zh-CN" sz="1200" dirty="0" smtClean="0"/>
              <a:t>Y P J</a:t>
            </a:r>
            <a:endParaRPr lang="zh-CN" altLang="en-US" sz="1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C462-EEED-4431-BC33-E9FF6B119669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solidFill>
                  <a:srgbClr val="FF3300"/>
                </a:solidFill>
              </a:rPr>
              <a:t>重合指数法</a:t>
            </a:r>
            <a:r>
              <a:rPr lang="zh-CN" altLang="en-US" sz="3200" dirty="0" smtClean="0">
                <a:latin typeface="GungsuhChe" pitchFamily="49" charset="-127"/>
                <a:ea typeface="GungsuhChe" pitchFamily="49" charset="-127"/>
              </a:rPr>
              <a:t>（</a:t>
            </a:r>
            <a:r>
              <a:rPr lang="en-US" altLang="zh-CN" sz="3200" dirty="0" smtClean="0">
                <a:latin typeface="GungsuhChe" pitchFamily="49" charset="-127"/>
                <a:ea typeface="GungsuhChe" pitchFamily="49" charset="-127"/>
              </a:rPr>
              <a:t>index of coincidence</a:t>
            </a:r>
            <a:r>
              <a:rPr lang="zh-CN" altLang="en-US" sz="3200" dirty="0" smtClean="0">
                <a:latin typeface="GungsuhChe" pitchFamily="49" charset="-127"/>
                <a:ea typeface="GungsuhChe" pitchFamily="49" charset="-127"/>
              </a:rPr>
              <a:t>）</a:t>
            </a:r>
            <a:endParaRPr lang="zh-CN" altLang="en-US" sz="3200" dirty="0">
              <a:latin typeface="GungsuhChe" pitchFamily="49" charset="-127"/>
              <a:ea typeface="GungsuhChe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zh-CN" altLang="en-US" b="1" dirty="0" smtClean="0"/>
                  <a:t>定义（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重合指数</a:t>
                </a:r>
                <a:r>
                  <a:rPr lang="zh-CN" altLang="en-US" b="1" dirty="0" smtClean="0"/>
                  <a:t>）</a:t>
                </a:r>
                <a:r>
                  <a:rPr lang="zh-CN" altLang="en-US" dirty="0" smtClean="0"/>
                  <a:t>：设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 … </m:t>
                    </m:r>
                    <m:r>
                      <a:rPr lang="en-US" altLang="zh-CN" i="1" dirty="0" err="1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个字母的串，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的重合指数是指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中两个随机元素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相同的概率</a:t>
                </a:r>
                <a:r>
                  <a:rPr lang="zh-CN" altLang="en-US" dirty="0" smtClean="0"/>
                  <a:t>，记为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𝐼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i="1" dirty="0" smtClean="0">
                        <a:latin typeface="Cambria Math"/>
                      </a:rPr>
                      <m:t> ( 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dirty="0" smtClean="0"/>
                  <a:t>。</a:t>
                </a:r>
              </a:p>
              <a:p>
                <a:pPr>
                  <a:buNone/>
                </a:pPr>
                <a:endParaRPr lang="zh-CN" altLang="en-US" dirty="0" smtClean="0"/>
              </a:p>
              <a:p>
                <a:r>
                  <a:rPr lang="zh-CN" altLang="en-US" dirty="0" smtClean="0"/>
                  <a:t>假定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0</m:t>
                    </m:r>
                    <m:r>
                      <a:rPr lang="zh-CN" altLang="en-US" i="1" baseline="-25000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baseline="-25000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…… ,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25</m:t>
                    </m:r>
                  </m:oMath>
                </a14:m>
                <a:r>
                  <a:rPr lang="zh-CN" altLang="en-US" dirty="0" smtClean="0"/>
                  <a:t>分别表示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中字母</a:t>
                </a:r>
                <a:r>
                  <a:rPr lang="en-US" altLang="zh-CN" dirty="0" smtClean="0"/>
                  <a:t>A, B,  ……, Z</a:t>
                </a:r>
                <a:r>
                  <a:rPr lang="zh-CN" altLang="en-US" dirty="0" smtClean="0"/>
                  <a:t>出现的频率。我们能以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种方法选择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中的两个元素，对每一个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0≤</m:t>
                    </m:r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≤25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中的两个元素都被选择为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的方法有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种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26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16EC-2BE0-4117-A3A8-CE59418B3174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例：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⁡(36,10)=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⁡(10,6)=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⁡(6,4)=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⁡(4,2)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                 =</m:t>
                      </m:r>
                      <m:r>
                        <m:rPr>
                          <m:sty m:val="p"/>
                        </m:rPr>
                        <a:rPr lang="en-US" altLang="zh-CN" i="1" dirty="0" err="1" smtClean="0">
                          <a:latin typeface="Cambria Math"/>
                        </a:rPr>
                        <m:t>gcd</m:t>
                      </m:r>
                      <m:r>
                        <a:rPr lang="en-US" altLang="zh-CN" i="1" dirty="0" smtClean="0">
                          <a:latin typeface="Cambria Math"/>
                        </a:rPr>
                        <m:t>⁡(2,0)=2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练习：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⁡(2740,1760)</m:t>
                    </m:r>
                  </m:oMath>
                </a14:m>
                <a:endParaRPr lang="en-US" altLang="zh-CN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zh-CN" i="1" dirty="0" err="1" smtClean="0">
                          <a:latin typeface="Cambria Math"/>
                        </a:rPr>
                        <m:t>gcd</m:t>
                      </m:r>
                      <m:r>
                        <a:rPr lang="en-US" altLang="zh-CN" i="1" dirty="0" smtClean="0">
                          <a:latin typeface="Cambria Math"/>
                        </a:rPr>
                        <m:t>⁡(25,60)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答案：</a:t>
                </a:r>
                <a:endParaRPr lang="en-US" altLang="zh-CN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     20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en-US" altLang="zh-CN" i="1" dirty="0" smtClean="0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961C-777E-41E4-B007-BB22B9E1FC7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zh-CN" altLang="en-US" dirty="0" smtClean="0"/>
                  <a:t>因此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的重合指数：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98B6-39A3-457F-A898-73A4EFB0D17F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2057400" y="2590800"/>
          <a:ext cx="47244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1" r:id="rId4" imgW="1867711" imgH="914797" progId="Equation.DSMT4">
                  <p:embed/>
                </p:oleObj>
              </mc:Choice>
              <mc:Fallback>
                <p:oleObj r:id="rId4" imgW="1867711" imgH="914797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590800"/>
                        <a:ext cx="4724400" cy="231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dirty="0" smtClean="0"/>
                  <a:t>记字母</a:t>
                </a:r>
                <a:r>
                  <a:rPr lang="en-US" altLang="zh-CN" dirty="0" smtClean="0"/>
                  <a:t>A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， </a:t>
                </a:r>
                <a:r>
                  <a:rPr lang="en-US" altLang="zh-CN" dirty="0" smtClean="0"/>
                  <a:t>……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Z</a:t>
                </a:r>
                <a:r>
                  <a:rPr lang="zh-CN" altLang="en-US" dirty="0" smtClean="0"/>
                  <a:t>出现的期望概率分别为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0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……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25</m:t>
                    </m:r>
                    <m:r>
                      <a:rPr lang="zh-CN" altLang="en-US" i="1" dirty="0" smtClean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dirty="0" smtClean="0"/>
                  <a:t>通过对大量的小说、杂志、报纸等的统计，人们已经获得了英文的</a:t>
                </a:r>
                <a:r>
                  <a:rPr lang="en-US" altLang="zh-CN" dirty="0" smtClean="0"/>
                  <a:t>26</a:t>
                </a:r>
                <a:r>
                  <a:rPr lang="zh-CN" altLang="en-US" dirty="0" smtClean="0"/>
                  <a:t>个字母的概率分布的一个估计。期望值为</a:t>
                </a:r>
              </a:p>
              <a:p>
                <a:pPr>
                  <a:lnSpc>
                    <a:spcPct val="90000"/>
                  </a:lnSpc>
                </a:pPr>
                <a:endParaRPr lang="zh-CN" altLang="en-US" dirty="0" smtClean="0"/>
              </a:p>
              <a:p>
                <a:pPr>
                  <a:lnSpc>
                    <a:spcPct val="90000"/>
                  </a:lnSpc>
                </a:pPr>
                <a:endParaRPr lang="zh-CN" altLang="en-US" sz="2400" dirty="0" smtClean="0"/>
              </a:p>
              <a:p>
                <a:pPr lvl="1"/>
                <a:r>
                  <a:rPr lang="zh-CN" altLang="en-US" dirty="0" smtClean="0"/>
                  <a:t>因为两个随机元素都是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的概率为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，都是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的概率为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baseline="30000" dirty="0" smtClean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，等等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2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2569C-6A43-4E87-B80E-3EEA90CB32C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81</a:t>
            </a:fld>
            <a:endParaRPr lang="en-US" altLang="zh-CN" dirty="0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441751"/>
              </p:ext>
            </p:extLst>
          </p:nvPr>
        </p:nvGraphicFramePr>
        <p:xfrm>
          <a:off x="2971800" y="3429000"/>
          <a:ext cx="26670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5" r:id="rId4" imgW="1354430" imgH="434440" progId="Equation.DSMT4">
                  <p:embed/>
                </p:oleObj>
              </mc:Choice>
              <mc:Fallback>
                <p:oleObj r:id="rId4" imgW="1354430" imgH="4344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667000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是利用任何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单表替换密码</a:t>
                </a:r>
                <a:r>
                  <a:rPr lang="zh-CN" altLang="en-US" dirty="0" smtClean="0"/>
                  <a:t>获得的一个密文，那么在这种情况下，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各个概率将只是被作了一个</a:t>
                </a:r>
                <a:endParaRPr lang="en-US" altLang="zh-CN" dirty="0" smtClean="0">
                  <a:solidFill>
                    <a:srgbClr val="FF3300"/>
                  </a:solidFill>
                </a:endParaRPr>
              </a:p>
              <a:p>
                <a:pPr>
                  <a:buNone/>
                </a:pPr>
                <a:r>
                  <a:rPr lang="en-US" altLang="zh-CN" dirty="0" smtClean="0">
                    <a:solidFill>
                      <a:srgbClr val="FF3300"/>
                    </a:solidFill>
                  </a:rPr>
                  <a:t>    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置换</a:t>
                </a:r>
                <a:r>
                  <a:rPr lang="zh-CN" altLang="en-US" dirty="0" smtClean="0"/>
                  <a:t>，但量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25</m:t>
                        </m:r>
                      </m:sup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 smtClean="0"/>
                  <a:t>不变。因此，对用单表替换密码获得的一个密文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，也有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626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834E-18DC-4165-93FC-37FD569C8CE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82</a:t>
            </a:fld>
            <a:endParaRPr lang="en-US" altLang="zh-CN" dirty="0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819400" y="3810000"/>
          <a:ext cx="3276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0" r:id="rId4" imgW="1354430" imgH="434440" progId="Equation.DSMT4">
                  <p:embed/>
                </p:oleObj>
              </mc:Choice>
              <mc:Fallback>
                <p:oleObj r:id="rId4" imgW="1354430" imgH="4344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10000"/>
                        <a:ext cx="32766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0000" indent="-360000"/>
                <a:r>
                  <a:rPr lang="zh-CN" altLang="en-US" dirty="0" smtClean="0"/>
                  <a:t>假定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 … 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是</a:t>
                </a:r>
                <a:r>
                  <a:rPr lang="en-US" altLang="zh-CN" dirty="0" err="1" smtClean="0"/>
                  <a:t>Vigenere</a:t>
                </a:r>
                <a:r>
                  <a:rPr lang="zh-CN" altLang="en-US" dirty="0" smtClean="0"/>
                  <a:t>密码的密文串。把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/>
                  <a:t>分成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个长为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/</m:t>
                    </m:r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的子串，记为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i="1" dirty="0" smtClean="0"/>
                  <a:t>:</a:t>
                </a:r>
              </a:p>
              <a:p>
                <a:pPr>
                  <a:lnSpc>
                    <a:spcPct val="80000"/>
                  </a:lnSpc>
                </a:pPr>
                <a:endParaRPr lang="zh-CN" altLang="en-US" i="1" dirty="0" smtClean="0"/>
              </a:p>
              <a:p>
                <a:pPr algn="ctr">
                  <a:lnSpc>
                    <a:spcPct val="80000"/>
                  </a:lnSpc>
                  <a:buNone/>
                </a:pPr>
                <a:r>
                  <a:rPr lang="en-US" altLang="zh-CN" i="1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altLang="zh-CN" i="1" dirty="0" smtClean="0"/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altLang="zh-CN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r>
                          <a:rPr lang="en-US" altLang="zh-CN" i="1">
                            <a:latin typeface="Cambria Math"/>
                          </a:rPr>
                          <m:t>+2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r>
                          <a:rPr lang="en-US" altLang="zh-CN" i="1">
                            <a:latin typeface="Cambria Math"/>
                          </a:rPr>
                          <m:t>+2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r>
                          <a:rPr lang="en-US" altLang="zh-CN" i="1">
                            <a:latin typeface="Cambria Math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altLang="zh-CN" i="1" dirty="0"/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altLang="zh-CN" i="1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⋯⋯⋯⋯⋯⋯</m:t>
                    </m:r>
                  </m:oMath>
                </a14:m>
                <a:endParaRPr lang="en-US" altLang="zh-CN" i="1" dirty="0" smtClean="0"/>
              </a:p>
              <a:p>
                <a:pPr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/>
                </a:endParaRPr>
              </a:p>
              <a:p>
                <a:pPr>
                  <a:lnSpc>
                    <a:spcPct val="80000"/>
                  </a:lnSpc>
                </a:pPr>
                <a:endParaRPr lang="en-US" altLang="zh-CN" dirty="0" smtClean="0"/>
              </a:p>
              <a:p>
                <a:pPr>
                  <a:lnSpc>
                    <a:spcPct val="80000"/>
                  </a:lnSpc>
                </a:pPr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>
                    <a:solidFill>
                      <a:srgbClr val="FF00FF"/>
                    </a:solidFill>
                  </a:rPr>
                  <a:t>是密钥字长度</a:t>
                </a:r>
                <a:r>
                  <a:rPr lang="zh-CN" altLang="en-US" dirty="0" smtClean="0"/>
                  <a:t>，那么每个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) </m:t>
                    </m:r>
                    <m:r>
                      <a:rPr lang="zh-CN" altLang="en-US" sz="2400" i="1" dirty="0" smtClean="0">
                        <a:latin typeface="Cambria Math"/>
                      </a:rPr>
                      <m:t>（</m:t>
                    </m:r>
                    <m:r>
                      <a:rPr lang="en-US" altLang="zh-CN" sz="2400" i="1" dirty="0" smtClean="0">
                        <a:latin typeface="Cambria Math"/>
                      </a:rPr>
                      <m:t>1≤</m:t>
                    </m:r>
                    <m:r>
                      <a:rPr lang="en-US" altLang="zh-CN" sz="2400" i="1" dirty="0" smtClean="0">
                        <a:latin typeface="Cambria Math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/>
                      </a:rPr>
                      <m:t>≤</m:t>
                    </m:r>
                    <m:r>
                      <a:rPr lang="en-US" altLang="zh-CN" sz="2400" i="1" dirty="0" smtClean="0">
                        <a:latin typeface="Cambria Math"/>
                      </a:rPr>
                      <m:t>𝑑</m:t>
                    </m:r>
                    <m:r>
                      <a:rPr lang="zh-CN" altLang="en-US" sz="2400" i="1" dirty="0" smtClean="0">
                        <a:latin typeface="Cambria Math"/>
                      </a:rPr>
                      <m:t>）</m:t>
                    </m:r>
                  </m:oMath>
                </a14:m>
                <a:r>
                  <a:rPr lang="zh-CN" altLang="en-US" dirty="0" smtClean="0"/>
                  <a:t>都将大概等于</a:t>
                </a:r>
                <a:r>
                  <a:rPr lang="en-US" altLang="zh-CN" dirty="0" smtClean="0"/>
                  <a:t>0.065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847E-5422-43B7-9B3D-D76E1AEBE886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不是密钥字的长度，那么串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将看起来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更随机些</a:t>
                </a:r>
                <a:r>
                  <a:rPr lang="zh-CN" altLang="en-US" dirty="0" smtClean="0"/>
                  <a:t>，因为它们是采用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不同的密钥移位</a:t>
                </a:r>
                <a:r>
                  <a:rPr lang="zh-CN" altLang="en-US" dirty="0" smtClean="0"/>
                  <a:t>加密获得的</a:t>
                </a:r>
              </a:p>
              <a:p>
                <a:endParaRPr lang="zh-CN" altLang="en-US" dirty="0" smtClean="0"/>
              </a:p>
              <a:p>
                <a:r>
                  <a:rPr lang="zh-CN" altLang="en-US" dirty="0" smtClean="0"/>
                  <a:t>而一个完全随机的串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b="0" i="1" dirty="0" smtClean="0">
                        <a:latin typeface="Cambria Math"/>
                      </a:rPr>
                      <m:t>      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r>
                  <a:rPr lang="en-US" altLang="zh-CN" sz="24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 dirty="0" err="1" smtClean="0">
                        <a:latin typeface="Cambria Math"/>
                      </a:rPr>
                      <m:t>𝐼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/>
                      </a:rPr>
                      <m:t>) ≈26∙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(1/26)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zh-CN" altLang="en-US" sz="2400" i="1" dirty="0" smtClean="0">
                        <a:latin typeface="Cambria Math"/>
                      </a:rPr>
                      <m:t>＝</m:t>
                    </m:r>
                    <m:r>
                      <a:rPr lang="en-US" altLang="zh-CN" sz="2400" i="1" dirty="0" smtClean="0">
                        <a:latin typeface="Cambria Math"/>
                      </a:rPr>
                      <m:t>1/26</m:t>
                    </m:r>
                    <m:r>
                      <a:rPr lang="zh-CN" altLang="en-US" sz="2400" i="1" dirty="0" smtClean="0">
                        <a:latin typeface="Cambria Math"/>
                      </a:rPr>
                      <m:t>＝</m:t>
                    </m:r>
                    <m:r>
                      <a:rPr lang="en-US" altLang="zh-CN" sz="2400" i="1" dirty="0" smtClean="0">
                        <a:latin typeface="Cambria Math"/>
                      </a:rPr>
                      <m:t>0.038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altLang="zh-CN" dirty="0" smtClean="0"/>
              </a:p>
              <a:p>
                <a:pPr marL="0" indent="0" algn="ctr">
                  <a:buNone/>
                </a:pP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zh-CN" altLang="en-US" dirty="0" smtClean="0">
                    <a:ln>
                      <a:solidFill>
                        <a:schemeClr val="accent1"/>
                      </a:solidFill>
                    </a:ln>
                    <a:solidFill>
                      <a:srgbClr val="FF0000">
                        <a:alpha val="96000"/>
                      </a:srgbClr>
                    </a:solidFill>
                  </a:rPr>
                  <a:t>值</a:t>
                </a:r>
                <a:r>
                  <a:rPr lang="en-US" altLang="zh-CN" dirty="0" smtClean="0">
                    <a:ln>
                      <a:solidFill>
                        <a:schemeClr val="accent1"/>
                      </a:solidFill>
                    </a:ln>
                    <a:solidFill>
                      <a:srgbClr val="FF0000">
                        <a:alpha val="96000"/>
                      </a:srgbClr>
                    </a:solidFill>
                  </a:rPr>
                  <a:t>0.065</a:t>
                </a:r>
                <a:r>
                  <a:rPr lang="zh-CN" altLang="en-US" dirty="0" smtClean="0">
                    <a:ln>
                      <a:solidFill>
                        <a:schemeClr val="accent1"/>
                      </a:solidFill>
                    </a:ln>
                    <a:solidFill>
                      <a:srgbClr val="FF0000">
                        <a:alpha val="96000"/>
                      </a:srgbClr>
                    </a:solidFill>
                  </a:rPr>
                  <a:t>和</a:t>
                </a:r>
                <a:r>
                  <a:rPr lang="en-US" altLang="zh-CN" dirty="0" smtClean="0">
                    <a:ln>
                      <a:solidFill>
                        <a:schemeClr val="accent1"/>
                      </a:solidFill>
                    </a:ln>
                    <a:solidFill>
                      <a:srgbClr val="FF0000">
                        <a:alpha val="96000"/>
                      </a:srgbClr>
                    </a:solidFill>
                  </a:rPr>
                  <a:t>0.038</a:t>
                </a:r>
                <a:r>
                  <a:rPr lang="zh-CN" altLang="en-US" dirty="0" smtClean="0">
                    <a:ln>
                      <a:solidFill>
                        <a:schemeClr val="accent1"/>
                      </a:solidFill>
                    </a:ln>
                    <a:solidFill>
                      <a:srgbClr val="FF0000">
                        <a:alpha val="96000"/>
                      </a:srgbClr>
                    </a:solidFill>
                  </a:rPr>
                  <a:t>间隔充分远，所以能确定正确的密钥字长度</a:t>
                </a:r>
                <a:endParaRPr lang="zh-CN" altLang="en-US" dirty="0">
                  <a:ln>
                    <a:solidFill>
                      <a:schemeClr val="accent1"/>
                    </a:solidFill>
                  </a:ln>
                  <a:solidFill>
                    <a:srgbClr val="FF0000">
                      <a:alpha val="96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6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91-FAF4-4479-98FC-A6EF2D1E2293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</a:t>
            </a:r>
            <a:r>
              <a:rPr lang="en-US" altLang="zh-CN" dirty="0" err="1" smtClean="0"/>
              <a:t>Vigenere</a:t>
            </a:r>
            <a:r>
              <a:rPr lang="zh-CN" altLang="en-US" dirty="0" smtClean="0"/>
              <a:t>密码加密的密文：</a:t>
            </a:r>
            <a:endParaRPr lang="zh-CN" altLang="en-US" dirty="0" smtClean="0">
              <a:solidFill>
                <a:srgbClr val="FF3300"/>
              </a:solidFill>
            </a:endParaRPr>
          </a:p>
          <a:p>
            <a:pPr indent="0" defTabSz="0"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3300"/>
                </a:solidFill>
              </a:rPr>
              <a:t>CHR</a:t>
            </a:r>
            <a:r>
              <a:rPr lang="en-US" altLang="zh-CN" sz="1600" dirty="0" smtClean="0"/>
              <a:t>EEVOAHMAERATBIAXXWTNXBEEOPHBSBQMQEQERBWRVXUOAKXAOSXXWEAHBWGJMMQMNKGRFVGXWTRZXWIAKLXFPSKAUTEMNDCMGTSXMXBTUIADNGMGPSRELXNJELXVRVPRTULHDNQWTWDTYGBPHXTFAUHASVBFXNGLL</a:t>
            </a:r>
            <a:r>
              <a:rPr lang="en-US" altLang="zh-CN" sz="1600" dirty="0" smtClean="0">
                <a:solidFill>
                  <a:srgbClr val="FF3300"/>
                </a:solidFill>
              </a:rPr>
              <a:t>CHR</a:t>
            </a:r>
            <a:r>
              <a:rPr lang="en-US" altLang="zh-CN" sz="1600" dirty="0" smtClean="0"/>
              <a:t>ZBWELEKMSJIKNBHWRJGNMGJSGLXFEYPHAGNRBIEQJTAMRVLCRREMNDGLXRRIMGNSNRW</a:t>
            </a:r>
            <a:r>
              <a:rPr lang="en-US" altLang="zh-CN" sz="1600" dirty="0" smtClean="0">
                <a:solidFill>
                  <a:srgbClr val="FF3300"/>
                </a:solidFill>
              </a:rPr>
              <a:t>CHR</a:t>
            </a:r>
            <a:r>
              <a:rPr lang="en-US" altLang="zh-CN" sz="1600" dirty="0" smtClean="0"/>
              <a:t>QHAEYEVTAQEBBIPEEWEVKAKOEWADREMXMTBHH</a:t>
            </a:r>
            <a:r>
              <a:rPr lang="en-US" altLang="zh-CN" sz="1600" dirty="0" smtClean="0">
                <a:solidFill>
                  <a:srgbClr val="FF3300"/>
                </a:solidFill>
              </a:rPr>
              <a:t>CHR</a:t>
            </a:r>
            <a:r>
              <a:rPr lang="en-US" altLang="zh-CN" sz="1600" dirty="0" smtClean="0"/>
              <a:t>TKDNVRZCHRCLQOHPWQAIIWXNRMGWOIIFKEE </a:t>
            </a:r>
          </a:p>
          <a:p>
            <a:pPr indent="0" defTabSz="0">
              <a:spcBef>
                <a:spcPts val="0"/>
              </a:spcBef>
              <a:buNone/>
            </a:pPr>
            <a:endParaRPr lang="en-US" altLang="zh-CN" sz="1600" dirty="0" smtClean="0"/>
          </a:p>
          <a:p>
            <a:r>
              <a:rPr lang="en-US" altLang="zh-CN" sz="2400" dirty="0" err="1" smtClean="0">
                <a:solidFill>
                  <a:srgbClr val="FF3300"/>
                </a:solidFill>
              </a:rPr>
              <a:t>Kasiski</a:t>
            </a:r>
            <a:r>
              <a:rPr lang="zh-CN" altLang="en-US" sz="2400" dirty="0" smtClean="0">
                <a:solidFill>
                  <a:srgbClr val="FF3300"/>
                </a:solidFill>
              </a:rPr>
              <a:t>测试法</a:t>
            </a:r>
            <a:r>
              <a:rPr lang="zh-CN" altLang="en-US" sz="2400" dirty="0" smtClean="0"/>
              <a:t>：密文串</a:t>
            </a:r>
            <a:r>
              <a:rPr lang="en-US" altLang="zh-CN" sz="2400" dirty="0" smtClean="0"/>
              <a:t>CHR</a:t>
            </a:r>
            <a:r>
              <a:rPr lang="zh-CN" altLang="en-US" sz="2400" dirty="0" smtClean="0"/>
              <a:t>出现四</a:t>
            </a:r>
            <a:r>
              <a:rPr lang="zh-CN" altLang="en-US" sz="2400" dirty="0"/>
              <a:t>次</a:t>
            </a:r>
            <a:r>
              <a:rPr lang="zh-CN" altLang="en-US" sz="2400" dirty="0" smtClean="0"/>
              <a:t>，起始位置在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166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236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286</a:t>
            </a:r>
            <a:r>
              <a:rPr lang="zh-CN" altLang="en-US" sz="2400" dirty="0" smtClean="0"/>
              <a:t>。从第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个到其它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个的距离分别为</a:t>
            </a:r>
            <a:r>
              <a:rPr lang="en-US" altLang="zh-CN" sz="2400" dirty="0" smtClean="0"/>
              <a:t>165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235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285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gcd</a:t>
            </a:r>
            <a:r>
              <a:rPr lang="en-US" altLang="zh-CN" sz="2400" dirty="0" smtClean="0"/>
              <a:t>(165,235,285)=5</a:t>
            </a:r>
            <a:r>
              <a:rPr lang="zh-CN" altLang="en-US" sz="2400" dirty="0" smtClean="0"/>
              <a:t>，所以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可能是密钥字长度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93A70-A111-45A1-92CC-5E385CB09067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FF3300"/>
                    </a:solidFill>
                  </a:rPr>
                  <a:t>重合指数法：</a:t>
                </a:r>
                <a:endParaRPr lang="zh-CN" alt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时，重合指数为</a:t>
                </a:r>
                <a:r>
                  <a:rPr lang="en-US" altLang="zh-CN" dirty="0" smtClean="0"/>
                  <a:t>0.0455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时，两个重合指数分别为</a:t>
                </a:r>
                <a:r>
                  <a:rPr lang="en-US" altLang="zh-CN" dirty="0" smtClean="0"/>
                  <a:t>0.046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0.041</a:t>
                </a:r>
                <a:r>
                  <a:rPr lang="zh-CN" altLang="en-US" dirty="0" smtClean="0"/>
                  <a:t>；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dirty="0" smtClean="0"/>
                  <a:t>时，三个重合指数分别为</a:t>
                </a:r>
                <a:r>
                  <a:rPr lang="en-US" altLang="zh-CN" dirty="0" smtClean="0"/>
                  <a:t>0.043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0.050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0.047</a:t>
                </a:r>
                <a:r>
                  <a:rPr lang="zh-CN" altLang="en-US" dirty="0" smtClean="0"/>
                  <a:t>；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dirty="0" smtClean="0"/>
                  <a:t>时，四个重合指数分别为</a:t>
                </a:r>
                <a:r>
                  <a:rPr lang="en-US" altLang="zh-CN" dirty="0" smtClean="0"/>
                  <a:t>0.042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0.039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0.046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0.040</a:t>
                </a:r>
                <a:r>
                  <a:rPr lang="zh-CN" altLang="en-US" dirty="0" smtClean="0"/>
                  <a:t>，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 smtClean="0"/>
                  <a:t>时，五个重合指数分别为</a:t>
                </a:r>
                <a:r>
                  <a:rPr lang="en-US" altLang="zh-CN" dirty="0" smtClean="0"/>
                  <a:t>0.063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0.068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0.069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0.061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0.072</a:t>
                </a:r>
                <a:r>
                  <a:rPr lang="zh-CN" altLang="en-US" dirty="0" smtClean="0"/>
                  <a:t>，这为密钥字长度是</a:t>
                </a:r>
                <a:r>
                  <a:rPr lang="en-US" altLang="zh-CN" dirty="0" smtClean="0"/>
                  <a:t>5</a:t>
                </a:r>
                <a:r>
                  <a:rPr lang="zh-CN" altLang="en-US" dirty="0" smtClean="0"/>
                  <a:t>提供了有力证据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BD1FD-C00D-45BD-9D0F-6D15CC9C0E95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第二步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确定密钥字</a:t>
                </a:r>
                <a:r>
                  <a:rPr lang="zh-CN" altLang="en-US" b="1" dirty="0" smtClean="0"/>
                  <a:t>：</a:t>
                </a:r>
                <a:r>
                  <a:rPr lang="zh-CN" altLang="en-US" b="1" dirty="0" smtClean="0">
                    <a:solidFill>
                      <a:srgbClr val="FF3300"/>
                    </a:solidFill>
                  </a:rPr>
                  <a:t>重合互指数</a:t>
                </a:r>
                <a:r>
                  <a:rPr lang="zh-CN" altLang="en-US" b="1" dirty="0">
                    <a:solidFill>
                      <a:srgbClr val="FF3300"/>
                    </a:solidFill>
                  </a:rPr>
                  <a:t>法</a:t>
                </a:r>
                <a:r>
                  <a:rPr lang="zh-CN" altLang="en-US" dirty="0"/>
                  <a:t>（</a:t>
                </a:r>
                <a:r>
                  <a:rPr lang="en-US" altLang="zh-CN" dirty="0" smtClean="0"/>
                  <a:t>mutual index of coincidence</a:t>
                </a:r>
                <a:r>
                  <a:rPr lang="zh-CN" altLang="en-US" dirty="0" smtClean="0"/>
                  <a:t>）</a:t>
                </a:r>
              </a:p>
              <a:p>
                <a:endParaRPr lang="zh-CN" altLang="en-US" dirty="0" smtClean="0"/>
              </a:p>
              <a:p>
                <a:r>
                  <a:rPr lang="zh-CN" altLang="en-US" b="1" dirty="0" smtClean="0"/>
                  <a:t>定义（</a:t>
                </a:r>
                <a:r>
                  <a:rPr lang="zh-CN" altLang="en-US" b="1" dirty="0" smtClean="0">
                    <a:solidFill>
                      <a:srgbClr val="FF3300"/>
                    </a:solidFill>
                  </a:rPr>
                  <a:t>重合互指数</a:t>
                </a:r>
                <a:r>
                  <a:rPr lang="zh-CN" altLang="en-US" b="1" dirty="0" smtClean="0"/>
                  <a:t>）：</a:t>
                </a:r>
                <a:r>
                  <a:rPr lang="zh-CN" altLang="en-US" dirty="0" smtClean="0"/>
                  <a:t>假定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 … </m:t>
                    </m:r>
                    <m:r>
                      <a:rPr lang="en-US" altLang="zh-CN" i="1" dirty="0" err="1" smtClean="0">
                        <a:latin typeface="Cambria Math"/>
                      </a:rPr>
                      <m:t>𝑥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…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𝑛</m:t>
                    </m:r>
                    <m:r>
                      <a:rPr lang="en-US" altLang="zh-CN" b="0" i="1" baseline="-25000" dirty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分别是长为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zh-CN" altLang="en-US" dirty="0" smtClean="0"/>
                  <a:t>的字母串。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/>
                  <a:t>的重合互指数是指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的一个随机元素等于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/>
                  <a:t>的一个随机元素的概率，记为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𝑀𝐼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𝑥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104E-0900-4CDD-8CE1-EE43726F66DE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/>
                  <a:t>中的字母</a:t>
                </a:r>
                <a:r>
                  <a:rPr lang="en-US" altLang="zh-CN" dirty="0" smtClean="0"/>
                  <a:t>A,B,C,……,Z</a:t>
                </a:r>
                <a:r>
                  <a:rPr lang="zh-CN" altLang="en-US" dirty="0" smtClean="0"/>
                  <a:t>出现的次数分别表示为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,……,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25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25</m:t>
                            </m:r>
                          </m:sub>
                        </m:sSub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, </m:t>
                    </m:r>
                  </m:oMath>
                </a14:m>
                <a:r>
                  <a:rPr lang="zh-CN" altLang="en-US" dirty="0" smtClean="0"/>
                  <a:t>那么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𝑴𝑰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d>
                      <m:dPr>
                        <m:ctrlP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altLang="zh-CN" sz="3600" b="1" i="1" smtClean="0">
                        <a:solidFill>
                          <a:srgbClr val="FF00FF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𝟐𝟓</m:t>
                        </m:r>
                      </m:sup>
                      <m:e>
                        <m:f>
                          <m:fPr>
                            <m:ctrlPr>
                              <a:rPr lang="en-US" altLang="zh-CN" sz="36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600" b="1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𝒏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36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3600" b="1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 smtClean="0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3600" b="1" i="1" smtClean="0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3600" b="1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𝒊</m:t>
                                </m:r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𝟐𝟓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3600" b="1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1" i="1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3600" b="1" i="1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3600" b="1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1" i="1" smtClean="0">
                                            <a:solidFill>
                                              <a:srgbClr val="FF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1" i="1" smtClean="0">
                                            <a:solidFill>
                                              <a:srgbClr val="FF00FF"/>
                                            </a:solidFill>
                                            <a:latin typeface="Cambria Math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1" i="1" smtClean="0">
                                            <a:solidFill>
                                              <a:srgbClr val="FF00FF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1" i="1" smtClean="0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zh-CN" sz="3600" b="1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𝒏</m:t>
                            </m:r>
                            <m:sSup>
                              <m:sSupPr>
                                <m:ctrlP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3600" b="1" i="1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zh-CN" altLang="en-US" sz="3600" b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C229-4642-4735-8D9F-5DD6F8CBE42B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的值已确定</a:t>
                </a:r>
                <a:r>
                  <a:rPr lang="zh-CN" altLang="en-US" sz="2400" dirty="0" smtClean="0"/>
                  <a:t>，假定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𝐾</m:t>
                    </m:r>
                    <m:r>
                      <a:rPr lang="zh-CN" altLang="en-US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( 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smtClean="0">
                        <a:solidFill>
                          <a:srgbClr val="FF33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smtClean="0">
                        <a:solidFill>
                          <a:srgbClr val="FF3300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, …, </m:t>
                    </m:r>
                    <m:r>
                      <a:rPr lang="en-US" altLang="zh-CN" sz="2400" i="1" dirty="0" err="1" smtClean="0">
                        <a:solidFill>
                          <a:srgbClr val="FF33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err="1" smtClean="0">
                        <a:solidFill>
                          <a:srgbClr val="FF3300"/>
                        </a:solidFill>
                        <a:latin typeface="Cambria Math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sz="2400" dirty="0" smtClean="0"/>
                  <a:t>是密钥字。我们来估计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𝑀𝐼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, 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中的一个随机字母和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zh-CN" altLang="en-US" sz="2400" dirty="0" smtClean="0"/>
                  <a:t>中的一个随机字母都是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的概率是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 smtClean="0"/>
                  <a:t>(=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26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26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 。因此，我们可估计 </a:t>
                </a:r>
              </a:p>
              <a:p>
                <a:endParaRPr lang="en-US" altLang="zh-CN" sz="2400" dirty="0" smtClean="0"/>
              </a:p>
              <a:p>
                <a:endParaRPr lang="zh-CN" altLang="en-US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易知，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𝑀𝐼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, 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的估计值只依赖于差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𝑖</m:t>
                    </m:r>
                    <m:r>
                      <a:rPr lang="zh-CN" altLang="en-US" sz="2400" i="1" dirty="0" smtClean="0">
                        <a:latin typeface="Cambria Math"/>
                      </a:rPr>
                      <m:t>－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/>
                      </a:rPr>
                      <m:t>)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latin typeface="Cambria Math"/>
                      </a:rPr>
                      <m:t> 26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/>
                  <a:t>我们</a:t>
                </a:r>
                <a:r>
                  <a:rPr lang="zh-CN" altLang="en-US" sz="2400" smtClean="0"/>
                  <a:t>称该差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400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𝒊</m:t>
                    </m:r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和</m:t>
                    </m:r>
                    <m:r>
                      <a:rPr lang="en-US" altLang="zh-CN" sz="2400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400" b="1" i="1" baseline="-25000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𝒋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的相对移位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FD90-6187-4076-9969-E528CAB5E42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89</a:t>
            </a:fld>
            <a:endParaRPr lang="en-US" altLang="zh-CN" dirty="0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770869"/>
              </p:ext>
            </p:extLst>
          </p:nvPr>
        </p:nvGraphicFramePr>
        <p:xfrm>
          <a:off x="1752600" y="3733800"/>
          <a:ext cx="55419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5" name="Equation" r:id="rId4" imgW="2501640" imgH="431640" progId="Equation.DSMT4">
                  <p:embed/>
                </p:oleObj>
              </mc:Choice>
              <mc:Fallback>
                <p:oleObj name="Equation" r:id="rId4" imgW="250164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33800"/>
                        <a:ext cx="5541962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err="1" smtClean="0">
                        <a:latin typeface="Cambria Math"/>
                      </a:rPr>
                      <m:t>𝑎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)=1</m:t>
                    </m:r>
                  </m:oMath>
                </a14:m>
                <a:r>
                  <a:rPr lang="zh-CN" altLang="en-US" dirty="0" smtClean="0"/>
                  <a:t>，则我们称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互素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7342-8A16-4EE8-A771-BDD0EC69ADE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81000" y="2971800"/>
          <a:ext cx="55562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07" name="Equation" r:id="rId4" imgW="1739880" imgH="457200" progId="Equation.DSMT4">
                  <p:embed/>
                </p:oleObj>
              </mc:Choice>
              <mc:Fallback>
                <p:oleObj name="Equation" r:id="rId4" imgW="17398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555625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 bwMode="auto">
              <a:xfrm>
                <a:off x="762000" y="4648200"/>
                <a:ext cx="3124200" cy="533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rPr>
                  <a:t>如何计算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/>
                      </a:rPr>
                      <m:t>𝒔</m:t>
                    </m:r>
                    <m:r>
                      <a:rPr lang="zh-CN" altLang="en-US" sz="2800" b="1" i="1" dirty="0" smtClean="0">
                        <a:latin typeface="Cambria Math"/>
                      </a:rPr>
                      <m:t>和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sz="2800" b="1" dirty="0" smtClean="0"/>
                  <a:t>哪？</a:t>
                </a:r>
                <a:endParaRPr lang="en-US" altLang="zh-CN" sz="2800" b="1" dirty="0" smtClean="0"/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4648200"/>
                <a:ext cx="3124200" cy="533400"/>
              </a:xfrm>
              <a:prstGeom prst="rect">
                <a:avLst/>
              </a:prstGeom>
              <a:blipFill rotWithShape="1">
                <a:blip r:embed="rId6"/>
                <a:stretch>
                  <a:fillRect l="-3689" t="-13483" r="-388" b="-23596"/>
                </a:stretch>
              </a:blip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 bwMode="auto">
          <a:xfrm>
            <a:off x="762000" y="5410200"/>
            <a:ext cx="4572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扩展的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Euclidean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期望的重合指数</a:t>
            </a:r>
            <a:endParaRPr lang="zh-CN" altLang="en-US" dirty="0"/>
          </a:p>
        </p:txBody>
      </p:sp>
      <p:pic>
        <p:nvPicPr>
          <p:cNvPr id="7" name="内容占位符 6" descr="期望的重合指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447799"/>
            <a:ext cx="5029200" cy="2819401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F8997-1825-4E38-815D-10BBC086EB99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4480274"/>
                <a:ext cx="8305800" cy="1530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5000"/>
                  </a:lnSpc>
                  <a:buFont typeface="Arial" pitchFamily="34" charset="0"/>
                  <a:buChar char="•"/>
                </a:pPr>
                <a:r>
                  <a:rPr lang="zh-CN" altLang="en-US" sz="2400" dirty="0" smtClean="0"/>
                  <a:t>当相对移位不是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时，估计值均在</a:t>
                </a:r>
                <a:r>
                  <a:rPr lang="en-US" altLang="zh-CN" sz="2400" dirty="0" smtClean="0"/>
                  <a:t>0.031</a:t>
                </a:r>
                <a:r>
                  <a:rPr lang="en-US" altLang="zh-CN" sz="2400" dirty="0" smtClean="0">
                    <a:sym typeface="Symbol" pitchFamily="18" charset="2"/>
                  </a:rPr>
                  <a:t></a:t>
                </a:r>
                <a:r>
                  <a:rPr lang="en-US" altLang="zh-CN" sz="2400" dirty="0" smtClean="0"/>
                  <a:t>0.045</a:t>
                </a:r>
                <a:r>
                  <a:rPr lang="zh-CN" altLang="en-US" sz="2400" dirty="0" smtClean="0"/>
                  <a:t>之间，而是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时，估计值是</a:t>
                </a:r>
                <a:r>
                  <a:rPr lang="en-US" altLang="zh-CN" sz="2400" dirty="0" smtClean="0"/>
                  <a:t>0.065</a:t>
                </a:r>
                <a:r>
                  <a:rPr lang="zh-CN" altLang="en-US" sz="2400" dirty="0" smtClean="0"/>
                  <a:t>。我们能使用这个表来推测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smtClean="0">
                        <a:latin typeface="Cambria Math"/>
                      </a:rPr>
                      <m:t>𝑖</m:t>
                    </m:r>
                    <m:r>
                      <a:rPr lang="zh-CN" altLang="en-US" sz="2400" i="1" dirty="0" smtClean="0">
                        <a:latin typeface="Cambria Math"/>
                      </a:rPr>
                      <m:t>和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𝑌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  <m:r>
                      <a:rPr lang="zh-CN" altLang="en-US" sz="2400" i="1" dirty="0" smtClean="0">
                        <a:latin typeface="Cambria Math"/>
                      </a:rPr>
                      <m:t>的</m:t>
                    </m:r>
                  </m:oMath>
                </a14:m>
                <a:r>
                  <a:rPr lang="zh-CN" altLang="en-US" sz="2400" dirty="0" smtClean="0"/>
                  <a:t>相对移位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𝑙</m:t>
                    </m:r>
                    <m:r>
                      <a:rPr lang="zh-CN" altLang="en-US" sz="2400" i="1" dirty="0" smtClean="0">
                        <a:latin typeface="Cambria Math"/>
                      </a:rPr>
                      <m:t>＝</m:t>
                    </m:r>
                    <m:r>
                      <a:rPr lang="en-US" altLang="zh-CN" sz="2400" i="1" dirty="0" smtClean="0">
                        <a:latin typeface="Cambria Math"/>
                      </a:rPr>
                      <m:t>( 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𝑖</m:t>
                    </m:r>
                    <m:r>
                      <a:rPr lang="zh-CN" altLang="en-US" sz="2400" i="1" dirty="0" smtClean="0">
                        <a:latin typeface="Cambria Math"/>
                      </a:rPr>
                      <m:t>－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𝑘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/>
                      </a:rPr>
                      <m:t> )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latin typeface="Cambria Math"/>
                      </a:rPr>
                      <m:t> 26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80274"/>
                <a:ext cx="8305800" cy="1530227"/>
              </a:xfrm>
              <a:prstGeom prst="rect">
                <a:avLst/>
              </a:prstGeom>
              <a:blipFill rotWithShape="1">
                <a:blip r:embed="rId3"/>
                <a:stretch>
                  <a:fillRect l="-1101" b="-7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 bwMode="auto">
          <a:xfrm>
            <a:off x="2209800" y="1905000"/>
            <a:ext cx="39624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固定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，考虑由长为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的密钥字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0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0, 0, …, 0</m:t>
                        </m:r>
                      </m:e>
                    </m:d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b="0" i="1" dirty="0" smtClean="0">
                        <a:latin typeface="Cambria Math"/>
                      </a:rPr>
                      <m:t>(1,1,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⋯,1)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b="0" i="1" dirty="0" smtClean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⋯,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360363" indent="-360363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     </m:t>
                    </m:r>
                    <m:r>
                      <a:rPr lang="en-US" altLang="zh-CN" i="1" dirty="0" smtClean="0">
                        <a:latin typeface="Cambria Math"/>
                      </a:rPr>
                      <m:t>…… 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25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(25, 25, …, 25)</m:t>
                    </m:r>
                  </m:oMath>
                </a14:m>
                <a:r>
                  <a:rPr lang="zh-CN" altLang="en-US" dirty="0" smtClean="0"/>
                  <a:t>分别加密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zh-CN" altLang="en-US" dirty="0" smtClean="0"/>
                  <a:t>，将加密结果  分别记为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0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𝑗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1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𝑗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2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𝑗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…… </m:t>
                    </m:r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25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𝑗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，则</a:t>
                </a:r>
                <a:r>
                  <a:rPr lang="zh-CN" altLang="en-US" dirty="0"/>
                  <a:t>容易</a:t>
                </a:r>
                <a:r>
                  <a:rPr lang="zh-CN" altLang="en-US" dirty="0" smtClean="0"/>
                  <a:t>计算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626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C380-6E35-4594-A781-390E07604FF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91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743860"/>
              </p:ext>
            </p:extLst>
          </p:nvPr>
        </p:nvGraphicFramePr>
        <p:xfrm>
          <a:off x="1447800" y="3921125"/>
          <a:ext cx="404336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6" name="Equation" r:id="rId4" imgW="1435100" imgH="609600" progId="Equation.DSMT4">
                  <p:embed/>
                </p:oleObj>
              </mc:Choice>
              <mc:Fallback>
                <p:oleObj name="Equation" r:id="rId4" imgW="1435100" imgH="609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21125"/>
                        <a:ext cx="404336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86400" y="4810780"/>
                <a:ext cx="26566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60363" indent="-360363">
                  <a:buNone/>
                </a:pP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/>
                      </a:rPr>
                      <m:t>（</m:t>
                    </m:r>
                    <m:r>
                      <a:rPr lang="en-US" altLang="zh-CN" sz="2800" i="1" dirty="0">
                        <a:latin typeface="Cambria Math"/>
                      </a:rPr>
                      <m:t>0≤</m:t>
                    </m:r>
                    <m:r>
                      <a:rPr lang="en-US" altLang="zh-CN" sz="2800" i="1" dirty="0">
                        <a:latin typeface="Cambria Math"/>
                      </a:rPr>
                      <m:t>𝑑</m:t>
                    </m:r>
                    <m:r>
                      <a:rPr lang="en-US" altLang="zh-CN" sz="2800" i="1" dirty="0">
                        <a:latin typeface="Cambria Math"/>
                      </a:rPr>
                      <m:t>≤25</m:t>
                    </m:r>
                  </m:oMath>
                </a14:m>
                <a:r>
                  <a:rPr lang="zh-CN" altLang="en-US" sz="2800" dirty="0"/>
                  <a:t>）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810780"/>
                <a:ext cx="2656625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5116" r="-3440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3600"/>
                <a:ext cx="8229600" cy="4191000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  <m:r>
                      <a:rPr lang="zh-CN" altLang="en-US" i="1" dirty="0" smtClean="0">
                        <a:latin typeface="Cambria Math"/>
                      </a:rPr>
                      <m:t>时，</m:t>
                    </m:r>
                    <m:r>
                      <a:rPr lang="en-US" altLang="zh-CN" i="1" dirty="0" err="1" smtClean="0">
                        <a:latin typeface="Cambria Math"/>
                      </a:rPr>
                      <m:t>𝑀𝐼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将接近</a:t>
                </a:r>
                <a:r>
                  <a:rPr lang="en-US" altLang="zh-CN" dirty="0" smtClean="0"/>
                  <a:t>0.065</a:t>
                </a:r>
                <a:r>
                  <a:rPr lang="zh-CN" altLang="en-US" dirty="0" smtClean="0"/>
                  <a:t>，因为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𝑖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err="1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𝑗</m:t>
                    </m:r>
                    <m:r>
                      <a:rPr lang="zh-CN" altLang="en-US" i="1" dirty="0" smtClean="0">
                        <a:latin typeface="Cambria Math"/>
                      </a:rPr>
                      <m:t>－</m:t>
                    </m:r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 smtClean="0"/>
                  <a:t>的相对移位是</a:t>
                </a:r>
                <a:r>
                  <a:rPr lang="en-US" altLang="zh-CN" dirty="0" smtClean="0"/>
                  <a:t>0</a:t>
                </a:r>
              </a:p>
              <a:p>
                <a:pPr>
                  <a:lnSpc>
                    <a:spcPct val="110000"/>
                  </a:lnSpc>
                </a:pPr>
                <a:endParaRPr lang="zh-CN" altLang="en-US" dirty="0" smtClean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≠</m:t>
                    </m:r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 smtClean="0"/>
                  <a:t>的值，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𝑀𝐼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的值将在</a:t>
                </a:r>
                <a:r>
                  <a:rPr lang="en-US" altLang="zh-CN" dirty="0" smtClean="0"/>
                  <a:t>0.031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0.045</a:t>
                </a:r>
                <a:r>
                  <a:rPr lang="zh-CN" altLang="en-US" dirty="0" smtClean="0"/>
                  <a:t>之间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</a:pPr>
                <a:endParaRPr lang="zh-CN" altLang="en-US" dirty="0" smtClean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使用重合互指数，我们能获得子串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……</m:t>
                    </m:r>
                  </m:oMath>
                </a14:m>
                <a:r>
                  <a:rPr lang="zh-CN" altLang="en-US" dirty="0" smtClean="0"/>
                  <a:t>中的任何两个的相对移位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3600"/>
                <a:ext cx="8229600" cy="4191000"/>
              </a:xfrm>
              <a:blipFill rotWithShape="1">
                <a:blip r:embed="rId2"/>
                <a:stretch>
                  <a:fillRect l="-1259" t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CE6E-4BC2-4FF3-BC38-70685442E50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利用计算机不难算出</a:t>
                </a:r>
                <a:r>
                  <a:rPr lang="en-US" altLang="zh-CN" dirty="0" smtClean="0"/>
                  <a:t>260</a:t>
                </a:r>
                <a:r>
                  <a:rPr lang="zh-CN" altLang="en-US" dirty="0" smtClean="0"/>
                  <a:t>个值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𝑀𝐼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𝑐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𝑌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𝑖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</m:t>
                            </m:r>
                          </m:sup>
                        </m:sSup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0≤</m:t>
                    </m:r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𝑗</m:t>
                    </m:r>
                    <m:r>
                      <a:rPr lang="en-US" altLang="zh-CN" i="1" dirty="0" smtClean="0">
                        <a:latin typeface="Cambria Math"/>
                      </a:rPr>
                      <m:t>≤5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0≤</m:t>
                    </m:r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≤25</m:t>
                    </m:r>
                  </m:oMath>
                </a14:m>
                <a:r>
                  <a:rPr lang="zh-CN" altLang="en-US" dirty="0" smtClean="0"/>
                  <a:t>。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课本</a:t>
                </a:r>
                <a:r>
                  <a:rPr lang="zh-CN" altLang="en-US" dirty="0" smtClean="0">
                    <a:solidFill>
                      <a:srgbClr val="FF00FF"/>
                    </a:solidFill>
                  </a:rPr>
                  <a:t>表</a:t>
                </a:r>
                <a:r>
                  <a:rPr lang="en-US" altLang="zh-CN" dirty="0" smtClean="0">
                    <a:solidFill>
                      <a:srgbClr val="FF00FF"/>
                    </a:solidFill>
                  </a:rPr>
                  <a:t>2.8</a:t>
                </a:r>
                <a:r>
                  <a:rPr lang="en-US" altLang="zh-CN" dirty="0"/>
                  <a:t>)</a:t>
                </a:r>
                <a:endParaRPr lang="zh-CN" altLang="en-US" dirty="0" smtClean="0"/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64EA-6286-49BA-A45F-2A86830E0722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93</a:t>
            </a:fld>
            <a:endParaRPr lang="en-US" altLang="zh-CN" dirty="0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309562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对每对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𝑖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𝑗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/>
                  <a:t>找出接近于</a:t>
                </a:r>
                <a:r>
                  <a:rPr lang="en-US" altLang="zh-CN" dirty="0"/>
                  <a:t>0.065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𝑀𝐼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𝑐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 err="1">
                        <a:latin typeface="Cambria Math"/>
                      </a:rPr>
                      <m:t>𝑌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𝑖</m:t>
                    </m:r>
                    <m:r>
                      <a:rPr lang="en-US" altLang="zh-CN" i="1" dirty="0" err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/>
                              </a:rPr>
                              <m:t>𝑑</m:t>
                            </m:r>
                          </m:sup>
                        </m:sSup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的值：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13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3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20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4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𝑌</m:t>
                    </m:r>
                    <m:r>
                      <a:rPr lang="en-US" altLang="zh-CN" i="1" baseline="-25000" dirty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/>
                  <a:t>的相对移位可能是</a:t>
                </a:r>
                <a:r>
                  <a:rPr lang="en-US" altLang="zh-CN" dirty="0"/>
                  <a:t>11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678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518B-C6F3-4611-9FDB-C6FF2C9AB0A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47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这给出了关于未知量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4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5</m:t>
                    </m:r>
                  </m:oMath>
                </a14:m>
                <a:r>
                  <a:rPr lang="zh-CN" altLang="en-US" dirty="0" smtClean="0"/>
                  <a:t>的如下关系式： </a:t>
                </a:r>
              </a:p>
              <a:p>
                <a:pPr marL="1081088" lvl="1" indent="-720725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b="0" i="1" baseline="-25000" dirty="0" smtClean="0">
                          <a:latin typeface="Cambria Math"/>
                        </a:rPr>
                        <m:t>1</m:t>
                      </m:r>
                      <m:r>
                        <a:rPr lang="en-US" altLang="zh-CN" b="0" i="1" dirty="0" smtClean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9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5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16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lang="en-US" altLang="zh-CN" i="1" dirty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3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13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2</m:t>
                      </m:r>
                      <m:r>
                        <a:rPr lang="en-US" altLang="zh-CN" i="1" dirty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5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7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3</m:t>
                      </m:r>
                      <m:r>
                        <a:rPr lang="en-US" altLang="zh-CN" i="1" dirty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5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20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zh-CN" altLang="en-US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4</m:t>
                      </m:r>
                      <m:r>
                        <a:rPr lang="en-US" altLang="zh-CN" i="1" dirty="0"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 smtClean="0">
                          <a:latin typeface="Cambria Math"/>
                        </a:rPr>
                        <m:t>5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>
                  <a:buNone/>
                </a:pPr>
                <a:endParaRPr lang="en-US" altLang="zh-CN" dirty="0" smtClean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b="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r>
                      <a:rPr lang="en-US" altLang="zh-CN" i="1" dirty="0">
                        <a:latin typeface="Cambria Math"/>
                      </a:rPr>
                      <m:t>17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i="1" baseline="-25000" dirty="0">
                        <a:latin typeface="Cambria Math"/>
                      </a:rPr>
                      <m:t>3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+4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i="1" baseline="-25000" dirty="0">
                        <a:latin typeface="Cambria Math"/>
                      </a:rPr>
                      <m:t>4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+21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5</m:t>
                      </m:r>
                      <m:r>
                        <a:rPr lang="zh-CN" altLang="en-US" i="1" dirty="0">
                          <a:latin typeface="Cambria Math"/>
                        </a:rPr>
                        <m:t>＝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+10</m:t>
                      </m:r>
                      <m:r>
                        <a:rPr lang="zh-CN" altLang="en-US" i="1" dirty="0">
                          <a:latin typeface="Cambria Math"/>
                        </a:rPr>
                        <m:t>。密钥字的可能形式为</m:t>
                      </m:r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( 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, 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+17, 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+4, 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+21, 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+10 )</m:t>
                      </m:r>
                      <m:r>
                        <a:rPr lang="zh-CN" altLang="en-US" i="1" dirty="0">
                          <a:latin typeface="Cambria Math"/>
                        </a:rPr>
                        <m:t>，</m:t>
                      </m:r>
                      <m:r>
                        <a:rPr lang="en-US" altLang="zh-CN" i="1" dirty="0">
                          <a:latin typeface="Cambria Math"/>
                        </a:rPr>
                        <m:t>𝑘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1</m:t>
                      </m:r>
                      <m:r>
                        <a:rPr lang="en-US" altLang="zh-CN" i="1" dirty="0">
                          <a:latin typeface="Cambria Math"/>
                        </a:rPr>
                        <m:t>∈</m:t>
                      </m:r>
                      <m:r>
                        <a:rPr lang="en-US" altLang="zh-CN" i="1" dirty="0">
                          <a:latin typeface="Cambria Math"/>
                        </a:rPr>
                        <m:t>𝑍</m:t>
                      </m:r>
                      <m:r>
                        <a:rPr lang="en-US" altLang="zh-CN" i="1" baseline="-25000" dirty="0">
                          <a:latin typeface="Cambria Math"/>
                        </a:rPr>
                        <m:t>26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r>
                  <a:rPr lang="zh-CN" altLang="en-US" dirty="0"/>
                  <a:t>不难确定密钥字是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JANET</a:t>
                </a:r>
                <a:r>
                  <a:rPr lang="zh-CN" altLang="en-US" dirty="0"/>
                  <a:t>（最多</a:t>
                </a:r>
                <a:r>
                  <a:rPr lang="zh-CN" altLang="en-US" dirty="0" smtClean="0"/>
                  <a:t>穷举</a:t>
                </a:r>
                <a:r>
                  <a:rPr lang="en-US" altLang="zh-CN" dirty="0" smtClean="0"/>
                  <a:t>26</a:t>
                </a:r>
                <a:r>
                  <a:rPr lang="zh-CN" altLang="en-US" dirty="0"/>
                  <a:t>种可能）</a:t>
                </a:r>
                <a:endParaRPr lang="en-US" altLang="zh-CN" dirty="0"/>
              </a:p>
              <a:p>
                <a:pPr lvl="1">
                  <a:buNone/>
                </a:pP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6" b="-3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9C8F-3E32-4026-BF83-6E3600634EED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将密文可解密为：</a:t>
            </a:r>
            <a:endParaRPr lang="en-US" altLang="zh-CN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dirty="0" smtClean="0"/>
              <a:t>    The almond tree was </a:t>
            </a:r>
            <a:r>
              <a:rPr lang="en-US" altLang="zh-CN" dirty="0" err="1" smtClean="0"/>
              <a:t>intentative</a:t>
            </a:r>
            <a:r>
              <a:rPr lang="en-US" altLang="zh-CN" dirty="0" smtClean="0"/>
              <a:t> blossom. The days were longer, often ending with magnificent evenings of corrugated pink skies. The hunting season was over, with hounds and guns put away </a:t>
            </a:r>
            <a:r>
              <a:rPr lang="en-US" altLang="zh-CN" dirty="0"/>
              <a:t>f</a:t>
            </a:r>
            <a:r>
              <a:rPr lang="en-US" altLang="zh-CN" dirty="0" smtClean="0"/>
              <a:t>or six months</a:t>
            </a:r>
            <a:r>
              <a:rPr lang="zh-CN" altLang="en-US" dirty="0" smtClean="0"/>
              <a:t>．</a:t>
            </a:r>
            <a:r>
              <a:rPr lang="en-US" altLang="zh-CN" dirty="0" smtClean="0"/>
              <a:t>The vineyards were busy again as the well-organized farmers treated their vines and the more lackadaisical neighbors hurried to do the pruning they should have done in November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B1EC0-489B-451C-BD9F-0F3727DC2598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经典密码体制定义和分类</a:t>
            </a:r>
            <a:endParaRPr lang="en-US" altLang="zh-CN" dirty="0" smtClean="0"/>
          </a:p>
          <a:p>
            <a:r>
              <a:rPr lang="zh-CN" altLang="en-US" dirty="0" smtClean="0"/>
              <a:t>经典密码学实例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替换密码体制</a:t>
            </a:r>
          </a:p>
          <a:p>
            <a:pPr lvl="1"/>
            <a:r>
              <a:rPr lang="zh-CN" altLang="en-US" dirty="0" smtClean="0"/>
              <a:t>置换密码体制</a:t>
            </a:r>
            <a:endParaRPr lang="en-US" altLang="zh-CN" dirty="0" smtClean="0"/>
          </a:p>
          <a:p>
            <a:r>
              <a:rPr lang="zh-CN" altLang="en-US" dirty="0" smtClean="0"/>
              <a:t>古典密码的统计分析</a:t>
            </a:r>
            <a:endParaRPr lang="en-US" altLang="zh-CN" dirty="0" smtClean="0"/>
          </a:p>
          <a:p>
            <a:pPr marL="820738" lvl="1" algn="just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b="1" dirty="0" smtClean="0"/>
              <a:t>单表替代密码分析</a:t>
            </a:r>
          </a:p>
          <a:p>
            <a:pPr marL="820738" lvl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Char char="Ø"/>
            </a:pPr>
            <a:r>
              <a:rPr lang="zh-CN" altLang="en-US" b="1" dirty="0" smtClean="0"/>
              <a:t>多表替代密码分析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59D1-3D0D-44EC-8A74-A1CAB23AE140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课后习题</a:t>
            </a:r>
            <a:r>
              <a:rPr lang="en-US" altLang="zh-CN" dirty="0" smtClean="0"/>
              <a:t>1-6</a:t>
            </a:r>
            <a:r>
              <a:rPr lang="zh-CN" altLang="en-US" dirty="0" smtClean="0"/>
              <a:t>，习题</a:t>
            </a:r>
            <a:r>
              <a:rPr lang="en-US" altLang="zh-CN" dirty="0" smtClean="0"/>
              <a:t>7</a:t>
            </a:r>
            <a:r>
              <a:rPr lang="zh-CN" altLang="en-US" dirty="0" smtClean="0"/>
              <a:t>选作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518B-C6F3-4611-9FDB-C6FF2C9AB0AA}" type="datetime1">
              <a:rPr lang="zh-CN" altLang="en-US" smtClean="0"/>
              <a:t>2018/11/11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92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ln>
          <a:solidFill>
            <a:srgbClr val="FF0000"/>
          </a:solidFill>
          <a:headEnd type="none" w="med" len="med"/>
          <a:tailEnd type="arrow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2678</TotalTime>
  <Words>5784</Words>
  <Application>Microsoft Office PowerPoint</Application>
  <PresentationFormat>全屏显示(4:3)</PresentationFormat>
  <Paragraphs>919</Paragraphs>
  <Slides>98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98</vt:i4>
      </vt:variant>
    </vt:vector>
  </HeadingPairs>
  <TitlesOfParts>
    <vt:vector size="117" baseType="lpstr">
      <vt:lpstr>GungsuhChe</vt:lpstr>
      <vt:lpstr>黑体</vt:lpstr>
      <vt:lpstr>华文琥珀</vt:lpstr>
      <vt:lpstr>华文楷体</vt:lpstr>
      <vt:lpstr>华文隶书</vt:lpstr>
      <vt:lpstr>华文新魏</vt:lpstr>
      <vt:lpstr>华文中宋</vt:lpstr>
      <vt:lpstr>楷体_GB2312</vt:lpstr>
      <vt:lpstr>宋体</vt:lpstr>
      <vt:lpstr>幼圆</vt:lpstr>
      <vt:lpstr>Arial</vt:lpstr>
      <vt:lpstr>Cambria Math</vt:lpstr>
      <vt:lpstr>Symbol</vt:lpstr>
      <vt:lpstr>Times New Roman</vt:lpstr>
      <vt:lpstr>Wingdings</vt:lpstr>
      <vt:lpstr>默认设计模板</vt:lpstr>
      <vt:lpstr>Image</vt:lpstr>
      <vt:lpstr>Equation</vt:lpstr>
      <vt:lpstr>MathType 6.0 Equation</vt:lpstr>
      <vt:lpstr>信息安全与密码学 第2章：经典密码学</vt:lpstr>
      <vt:lpstr>主要内容</vt:lpstr>
      <vt:lpstr>相关数学背景</vt:lpstr>
      <vt:lpstr>PowerPoint 演示文稿</vt:lpstr>
      <vt:lpstr>PowerPoint 演示文稿</vt:lpstr>
      <vt:lpstr>PowerPoint 演示文稿</vt:lpstr>
      <vt:lpstr>Euclidean算法</vt:lpstr>
      <vt:lpstr>PowerPoint 演示文稿</vt:lpstr>
      <vt:lpstr>PowerPoint 演示文稿</vt:lpstr>
      <vt:lpstr>PowerPoint 演示文稿</vt:lpstr>
      <vt:lpstr>扩展Euclidean算法</vt:lpstr>
      <vt:lpstr>PowerPoint 演示文稿</vt:lpstr>
      <vt:lpstr>PowerPoint 演示文稿</vt:lpstr>
      <vt:lpstr>模运算与同余</vt:lpstr>
      <vt:lpstr>PowerPoint 演示文稿</vt:lpstr>
      <vt:lpstr>同余的性质</vt:lpstr>
      <vt:lpstr>PowerPoint 演示文稿</vt:lpstr>
      <vt:lpstr>剩余类及完全剩余系</vt:lpstr>
      <vt:lpstr>PowerPoint 演示文稿</vt:lpstr>
      <vt:lpstr>PowerPoint 演示文稿</vt:lpstr>
      <vt:lpstr>PowerPoint 演示文稿</vt:lpstr>
      <vt:lpstr>PowerPoint 演示文稿</vt:lpstr>
      <vt:lpstr> 剩余系中的运算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古典密码的定义和分类</vt:lpstr>
      <vt:lpstr>替换密码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维吉尼亚密码 </vt:lpstr>
      <vt:lpstr>PowerPoint 演示文稿</vt:lpstr>
      <vt:lpstr>PowerPoint 演示文稿</vt:lpstr>
      <vt:lpstr>希尔（Hill）密码</vt:lpstr>
      <vt:lpstr>PowerPoint 演示文稿</vt:lpstr>
      <vt:lpstr>PowerPoint 演示文稿</vt:lpstr>
      <vt:lpstr>PowerPoint 演示文稿</vt:lpstr>
      <vt:lpstr>替换密码小结</vt:lpstr>
      <vt:lpstr>置换密码体制</vt:lpstr>
      <vt:lpstr>PowerPoint 演示文稿</vt:lpstr>
      <vt:lpstr>古典密码体制的分析</vt:lpstr>
      <vt:lpstr>古典密码体制的分析</vt:lpstr>
      <vt:lpstr>26个英文字母出现频率统计表</vt:lpstr>
      <vt:lpstr>PowerPoint 演示文稿</vt:lpstr>
      <vt:lpstr>PowerPoint 演示文稿</vt:lpstr>
      <vt:lpstr>分析实例—单表密码体制的统计分析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分析实例—多表密码体制的统计分析</vt:lpstr>
      <vt:lpstr>PowerPoint 演示文稿</vt:lpstr>
      <vt:lpstr>PowerPoint 演示文稿</vt:lpstr>
      <vt:lpstr>PowerPoint 演示文稿</vt:lpstr>
      <vt:lpstr>PowerPoint 演示文稿</vt:lpstr>
      <vt:lpstr>在里面重复序列有I S W Z P N Q C K M，B G D L，S W D P， J G G C等；   如果每个重复间隔都能被3整除，关键词应该有三个字母</vt:lpstr>
      <vt:lpstr>重合指数法（index of coincidence）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期望的重合指数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作业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zhfl203</cp:lastModifiedBy>
  <cp:revision>355</cp:revision>
  <dcterms:created xsi:type="dcterms:W3CDTF">2004-07-21T02:43:03Z</dcterms:created>
  <dcterms:modified xsi:type="dcterms:W3CDTF">2018-11-11T23:24:10Z</dcterms:modified>
</cp:coreProperties>
</file>